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45" r:id="rId2"/>
    <p:sldId id="346" r:id="rId3"/>
    <p:sldId id="347" r:id="rId4"/>
    <p:sldId id="348" r:id="rId5"/>
    <p:sldId id="362" r:id="rId6"/>
    <p:sldId id="349" r:id="rId7"/>
    <p:sldId id="350" r:id="rId8"/>
    <p:sldId id="351" r:id="rId9"/>
    <p:sldId id="352" r:id="rId10"/>
    <p:sldId id="363" r:id="rId11"/>
    <p:sldId id="353" r:id="rId12"/>
    <p:sldId id="354" r:id="rId13"/>
    <p:sldId id="355" r:id="rId14"/>
    <p:sldId id="356" r:id="rId15"/>
    <p:sldId id="364" r:id="rId16"/>
    <p:sldId id="357" r:id="rId17"/>
    <p:sldId id="358" r:id="rId18"/>
    <p:sldId id="359" r:id="rId19"/>
    <p:sldId id="360" r:id="rId20"/>
    <p:sldId id="328" r:id="rId21"/>
    <p:sldId id="329" r:id="rId22"/>
    <p:sldId id="327" r:id="rId23"/>
    <p:sldId id="331" r:id="rId24"/>
    <p:sldId id="332" r:id="rId25"/>
    <p:sldId id="333" r:id="rId26"/>
    <p:sldId id="334" r:id="rId27"/>
    <p:sldId id="330" r:id="rId28"/>
    <p:sldId id="335" r:id="rId29"/>
    <p:sldId id="338" r:id="rId30"/>
    <p:sldId id="339" r:id="rId31"/>
    <p:sldId id="340" r:id="rId32"/>
    <p:sldId id="341" r:id="rId33"/>
    <p:sldId id="342" r:id="rId34"/>
    <p:sldId id="343" r:id="rId35"/>
    <p:sldId id="344" r:id="rId36"/>
    <p:sldId id="319" r:id="rId37"/>
    <p:sldId id="36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C5EE7E-4F17-465D-5126-EC7051452BEF}" name="Steven Dauwe" initials="SD" userId="S::steven.dauwe@vliz.be::0440a69b-6681-437c-85e7-95a8430b2b2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583"/>
    <a:srgbClr val="13B3B8"/>
    <a:srgbClr val="13AFB7"/>
    <a:srgbClr val="13B4B7"/>
    <a:srgbClr val="15B3B7"/>
    <a:srgbClr val="213B75"/>
    <a:srgbClr val="244080"/>
    <a:srgbClr val="13B3BA"/>
    <a:srgbClr val="1C3262"/>
    <a:srgbClr val="335B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34" autoAdjust="0"/>
  </p:normalViewPr>
  <p:slideViewPr>
    <p:cSldViewPr snapToGrid="0">
      <p:cViewPr varScale="1">
        <p:scale>
          <a:sx n="76" d="100"/>
          <a:sy n="76" d="100"/>
        </p:scale>
        <p:origin x="9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D1B1A-0F42-4BA7-A1B2-FF469D0609A2}"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4DDB1-0FAE-4BD6-9B00-6DAB63DFCD2B}" type="slidenum">
              <a:rPr lang="en-US" smtClean="0"/>
              <a:t>‹#›</a:t>
            </a:fld>
            <a:endParaRPr lang="en-US"/>
          </a:p>
        </p:txBody>
      </p:sp>
    </p:spTree>
    <p:extLst>
      <p:ext uri="{BB962C8B-B14F-4D97-AF65-F5344CB8AC3E}">
        <p14:creationId xmlns:p14="http://schemas.microsoft.com/office/powerpoint/2010/main" val="2004563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a:t>
            </a:fld>
            <a:endParaRPr lang="nl-BE"/>
          </a:p>
        </p:txBody>
      </p:sp>
    </p:spTree>
    <p:extLst>
      <p:ext uri="{BB962C8B-B14F-4D97-AF65-F5344CB8AC3E}">
        <p14:creationId xmlns:p14="http://schemas.microsoft.com/office/powerpoint/2010/main" val="405262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10</a:t>
            </a:fld>
            <a:endParaRPr lang="nl-BE"/>
          </a:p>
        </p:txBody>
      </p:sp>
    </p:spTree>
    <p:extLst>
      <p:ext uri="{BB962C8B-B14F-4D97-AF65-F5344CB8AC3E}">
        <p14:creationId xmlns:p14="http://schemas.microsoft.com/office/powerpoint/2010/main" val="86019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11</a:t>
            </a:fld>
            <a:endParaRPr lang="nl-BE"/>
          </a:p>
        </p:txBody>
      </p:sp>
    </p:spTree>
    <p:extLst>
      <p:ext uri="{BB962C8B-B14F-4D97-AF65-F5344CB8AC3E}">
        <p14:creationId xmlns:p14="http://schemas.microsoft.com/office/powerpoint/2010/main" val="1925162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12</a:t>
            </a:fld>
            <a:endParaRPr lang="nl-BE"/>
          </a:p>
        </p:txBody>
      </p:sp>
    </p:spTree>
    <p:extLst>
      <p:ext uri="{BB962C8B-B14F-4D97-AF65-F5344CB8AC3E}">
        <p14:creationId xmlns:p14="http://schemas.microsoft.com/office/powerpoint/2010/main" val="2281938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13</a:t>
            </a:fld>
            <a:endParaRPr lang="nl-BE"/>
          </a:p>
        </p:txBody>
      </p:sp>
    </p:spTree>
    <p:extLst>
      <p:ext uri="{BB962C8B-B14F-4D97-AF65-F5344CB8AC3E}">
        <p14:creationId xmlns:p14="http://schemas.microsoft.com/office/powerpoint/2010/main" val="254470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14</a:t>
            </a:fld>
            <a:endParaRPr lang="nl-BE"/>
          </a:p>
        </p:txBody>
      </p:sp>
    </p:spTree>
    <p:extLst>
      <p:ext uri="{BB962C8B-B14F-4D97-AF65-F5344CB8AC3E}">
        <p14:creationId xmlns:p14="http://schemas.microsoft.com/office/powerpoint/2010/main" val="2221575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15</a:t>
            </a:fld>
            <a:endParaRPr lang="nl-BE"/>
          </a:p>
        </p:txBody>
      </p:sp>
    </p:spTree>
    <p:extLst>
      <p:ext uri="{BB962C8B-B14F-4D97-AF65-F5344CB8AC3E}">
        <p14:creationId xmlns:p14="http://schemas.microsoft.com/office/powerpoint/2010/main" val="3368233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16</a:t>
            </a:fld>
            <a:endParaRPr lang="nl-BE"/>
          </a:p>
        </p:txBody>
      </p:sp>
    </p:spTree>
    <p:extLst>
      <p:ext uri="{BB962C8B-B14F-4D97-AF65-F5344CB8AC3E}">
        <p14:creationId xmlns:p14="http://schemas.microsoft.com/office/powerpoint/2010/main" val="2482892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17</a:t>
            </a:fld>
            <a:endParaRPr lang="nl-BE"/>
          </a:p>
        </p:txBody>
      </p:sp>
    </p:spTree>
    <p:extLst>
      <p:ext uri="{BB962C8B-B14F-4D97-AF65-F5344CB8AC3E}">
        <p14:creationId xmlns:p14="http://schemas.microsoft.com/office/powerpoint/2010/main" val="1482163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18</a:t>
            </a:fld>
            <a:endParaRPr lang="nl-BE"/>
          </a:p>
        </p:txBody>
      </p:sp>
    </p:spTree>
    <p:extLst>
      <p:ext uri="{BB962C8B-B14F-4D97-AF65-F5344CB8AC3E}">
        <p14:creationId xmlns:p14="http://schemas.microsoft.com/office/powerpoint/2010/main" val="1569984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19</a:t>
            </a:fld>
            <a:endParaRPr lang="nl-BE"/>
          </a:p>
        </p:txBody>
      </p:sp>
    </p:spTree>
    <p:extLst>
      <p:ext uri="{BB962C8B-B14F-4D97-AF65-F5344CB8AC3E}">
        <p14:creationId xmlns:p14="http://schemas.microsoft.com/office/powerpoint/2010/main" val="822945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a:t>
            </a:fld>
            <a:endParaRPr lang="nl-BE"/>
          </a:p>
        </p:txBody>
      </p:sp>
    </p:spTree>
    <p:extLst>
      <p:ext uri="{BB962C8B-B14F-4D97-AF65-F5344CB8AC3E}">
        <p14:creationId xmlns:p14="http://schemas.microsoft.com/office/powerpoint/2010/main" val="1236547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20</a:t>
            </a:fld>
            <a:endParaRPr lang="nl-BE"/>
          </a:p>
        </p:txBody>
      </p:sp>
    </p:spTree>
    <p:extLst>
      <p:ext uri="{BB962C8B-B14F-4D97-AF65-F5344CB8AC3E}">
        <p14:creationId xmlns:p14="http://schemas.microsoft.com/office/powerpoint/2010/main" val="3717359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Bevraging, afhankelijk van databank die voorligt -&gt; adhv ‘mariene kernwoorden’ of ‘PI’s’</a:t>
            </a:r>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21</a:t>
            </a:fld>
            <a:endParaRPr lang="nl-BE"/>
          </a:p>
        </p:txBody>
      </p:sp>
    </p:spTree>
    <p:extLst>
      <p:ext uri="{BB962C8B-B14F-4D97-AF65-F5344CB8AC3E}">
        <p14:creationId xmlns:p14="http://schemas.microsoft.com/office/powerpoint/2010/main" val="1282908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Duidelijke abrupte sprong in BEL partnerbudgetten tussen H2020-Heurope in 2020 door opstart ‘Mission Restore our Ocean &amp; Waters’ -&gt; </a:t>
            </a:r>
            <a:r>
              <a:rPr lang="en-US" sz="1200" kern="1200" dirty="0" err="1">
                <a:solidFill>
                  <a:schemeClr val="tx1"/>
                </a:solidFill>
                <a:effectLst/>
                <a:latin typeface="+mn-lt"/>
                <a:ea typeface="+mn-ea"/>
                <a:cs typeface="+mn-cs"/>
              </a:rPr>
              <a:t>Toont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belang</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marien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onderzoek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innovatie</a:t>
            </a:r>
            <a:r>
              <a:rPr lang="en-US" sz="1200" kern="1200" dirty="0">
                <a:solidFill>
                  <a:schemeClr val="tx1"/>
                </a:solidFill>
                <a:effectLst/>
                <a:latin typeface="+mn-lt"/>
                <a:ea typeface="+mn-ea"/>
                <a:cs typeface="+mn-cs"/>
              </a:rPr>
              <a:t> is </a:t>
            </a:r>
            <a:r>
              <a:rPr lang="en-US" sz="1200" kern="1200" dirty="0" err="1">
                <a:solidFill>
                  <a:schemeClr val="tx1"/>
                </a:solidFill>
                <a:effectLst/>
                <a:latin typeface="+mn-lt"/>
                <a:ea typeface="+mn-ea"/>
                <a:cs typeface="+mn-cs"/>
              </a:rPr>
              <a:t>groter</a:t>
            </a:r>
            <a:r>
              <a:rPr lang="en-US" sz="1200" kern="1200" dirty="0">
                <a:solidFill>
                  <a:schemeClr val="tx1"/>
                </a:solidFill>
                <a:effectLst/>
                <a:latin typeface="+mn-lt"/>
                <a:ea typeface="+mn-ea"/>
                <a:cs typeface="+mn-cs"/>
              </a:rPr>
              <a:t> dan </a:t>
            </a:r>
            <a:r>
              <a:rPr lang="en-US" sz="1200" kern="1200" dirty="0" err="1">
                <a:solidFill>
                  <a:schemeClr val="tx1"/>
                </a:solidFill>
                <a:effectLst/>
                <a:latin typeface="+mn-lt"/>
                <a:ea typeface="+mn-ea"/>
                <a:cs typeface="+mn-cs"/>
              </a:rPr>
              <a:t>ooit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aangedreven</a:t>
            </a:r>
            <a:r>
              <a:rPr lang="en-US" sz="1200" kern="1200" dirty="0">
                <a:solidFill>
                  <a:schemeClr val="tx1"/>
                </a:solidFill>
                <a:effectLst/>
                <a:latin typeface="+mn-lt"/>
                <a:ea typeface="+mn-ea"/>
                <a:cs typeface="+mn-cs"/>
              </a:rPr>
              <a:t> door de </a:t>
            </a:r>
            <a:r>
              <a:rPr lang="en-US" sz="1200" kern="1200" dirty="0" err="1">
                <a:solidFill>
                  <a:schemeClr val="tx1"/>
                </a:solidFill>
                <a:effectLst/>
                <a:latin typeface="+mn-lt"/>
                <a:ea typeface="+mn-ea"/>
                <a:cs typeface="+mn-cs"/>
              </a:rPr>
              <a:t>sleutelrol</a:t>
            </a:r>
            <a:r>
              <a:rPr lang="en-US" sz="1200" kern="1200" dirty="0">
                <a:solidFill>
                  <a:schemeClr val="tx1"/>
                </a:solidFill>
                <a:effectLst/>
                <a:latin typeface="+mn-lt"/>
                <a:ea typeface="+mn-ea"/>
                <a:cs typeface="+mn-cs"/>
              </a:rPr>
              <a:t> die de </a:t>
            </a:r>
            <a:r>
              <a:rPr lang="en-US" sz="1200" kern="1200" dirty="0" err="1">
                <a:solidFill>
                  <a:schemeClr val="tx1"/>
                </a:solidFill>
                <a:effectLst/>
                <a:latin typeface="+mn-lt"/>
                <a:ea typeface="+mn-ea"/>
                <a:cs typeface="+mn-cs"/>
              </a:rPr>
              <a:t>oceaan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inneemt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bij</a:t>
            </a:r>
            <a:r>
              <a:rPr lang="en-US" sz="1200" kern="1200" dirty="0">
                <a:solidFill>
                  <a:schemeClr val="tx1"/>
                </a:solidFill>
                <a:effectLst/>
                <a:latin typeface="+mn-lt"/>
                <a:ea typeface="+mn-ea"/>
                <a:cs typeface="+mn-cs"/>
              </a:rPr>
              <a:t> het </a:t>
            </a:r>
            <a:r>
              <a:rPr lang="en-US" sz="1200" kern="1200" dirty="0" err="1">
                <a:solidFill>
                  <a:schemeClr val="tx1"/>
                </a:solidFill>
                <a:effectLst/>
                <a:latin typeface="+mn-lt"/>
                <a:ea typeface="+mn-ea"/>
                <a:cs typeface="+mn-cs"/>
              </a:rPr>
              <a:t>aanpakken</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grote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maatschappelijke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uitdagingen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voedsel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energievoorziening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klimaatverandering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vervuiling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beschermen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biodiversiteit</a:t>
            </a:r>
            <a:r>
              <a:rPr lang="en-US" sz="1200" kern="1200" dirty="0">
                <a:solidFill>
                  <a:schemeClr val="tx1"/>
                </a:solidFill>
                <a:effectLst/>
                <a:latin typeface="+mn-lt"/>
                <a:ea typeface="+mn-ea"/>
                <a:cs typeface="+mn-cs"/>
              </a:rPr>
              <a:t>.</a:t>
            </a:r>
            <a:endParaRPr lang="nl-BE" dirty="0"/>
          </a:p>
          <a:p>
            <a:endParaRPr lang="nl-BE" dirty="0"/>
          </a:p>
          <a:p>
            <a:r>
              <a:rPr lang="nl-BE" dirty="0"/>
              <a:t>(Missie’s vormen kader voor onderzoek en innovatie met het oog op het aanpakken van/oplossing bieden voor EU’s voornaamste maatschappelijke uitdagingen)</a:t>
            </a:r>
            <a:endParaRPr lang="en-US" sz="1200" b="0" i="0" u="none" strike="noStrike" kern="1200" baseline="0" dirty="0">
              <a:solidFill>
                <a:schemeClr val="tx1"/>
              </a:solidFill>
              <a:latin typeface="+mn-lt"/>
              <a:ea typeface="+mn-ea"/>
              <a:cs typeface="+mn-cs"/>
            </a:endParaRPr>
          </a:p>
          <a:p>
            <a:endParaRPr lang="nl-BE"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Toename</a:t>
            </a:r>
            <a:r>
              <a:rPr lang="en-US" sz="1200" b="0" i="0" u="none" strike="noStrike" kern="1200" baseline="0" dirty="0">
                <a:solidFill>
                  <a:schemeClr val="tx1"/>
                </a:solidFill>
                <a:latin typeface="+mn-lt"/>
                <a:ea typeface="+mn-ea"/>
                <a:cs typeface="+mn-cs"/>
              </a:rPr>
              <a:t> in financiering </a:t>
            </a:r>
            <a:r>
              <a:rPr lang="en-US" sz="1200" b="0" i="0" u="none" strike="noStrike" kern="1200" baseline="0" dirty="0" err="1">
                <a:solidFill>
                  <a:schemeClr val="tx1"/>
                </a:solidFill>
                <a:latin typeface="+mn-lt"/>
                <a:ea typeface="+mn-ea"/>
                <a:cs typeface="+mn-cs"/>
              </a:rPr>
              <a:t>bedrijven</a:t>
            </a:r>
            <a:r>
              <a:rPr lang="en-US" sz="1200" b="0" i="0" u="none" strike="noStrike" kern="1200" baseline="0" dirty="0">
                <a:solidFill>
                  <a:schemeClr val="tx1"/>
                </a:solidFill>
                <a:latin typeface="+mn-lt"/>
                <a:ea typeface="+mn-ea"/>
                <a:cs typeface="+mn-cs"/>
              </a:rPr>
              <a:t>, VU &amp; </a:t>
            </a:r>
            <a:r>
              <a:rPr lang="en-US" sz="1200" b="0" i="0" u="none" strike="noStrike" kern="1200" baseline="0" dirty="0" err="1">
                <a:solidFill>
                  <a:schemeClr val="tx1"/>
                </a:solidFill>
                <a:latin typeface="+mn-lt"/>
                <a:ea typeface="+mn-ea"/>
                <a:cs typeface="+mn-cs"/>
              </a:rPr>
              <a:t>vooral</a:t>
            </a:r>
            <a:r>
              <a:rPr lang="en-US" sz="1200" b="0" i="0" u="none" strike="noStrike" kern="1200" baseline="0" dirty="0">
                <a:solidFill>
                  <a:schemeClr val="tx1"/>
                </a:solidFill>
                <a:latin typeface="+mn-lt"/>
                <a:ea typeface="+mn-ea"/>
                <a:cs typeface="+mn-cs"/>
              </a:rPr>
              <a:t> VWI. </a:t>
            </a:r>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22</a:t>
            </a:fld>
            <a:endParaRPr lang="nl-BE"/>
          </a:p>
        </p:txBody>
      </p:sp>
    </p:spTree>
    <p:extLst>
      <p:ext uri="{BB962C8B-B14F-4D97-AF65-F5344CB8AC3E}">
        <p14:creationId xmlns:p14="http://schemas.microsoft.com/office/powerpoint/2010/main" val="2084139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Pijler met focus op vnl. “Fundameneel onderzoek”</a:t>
            </a:r>
          </a:p>
          <a:p>
            <a:r>
              <a:rPr lang="nl-BE" dirty="0"/>
              <a:t>2 sterke terugvallen: 2011 (regeringscrisis) &amp; 2018</a:t>
            </a:r>
          </a:p>
          <a:p>
            <a:r>
              <a:rPr lang="nl-BE" dirty="0"/>
              <a:t>Algemene daling tss 2012-2017, kleine “heropleving” na 2018</a:t>
            </a:r>
          </a:p>
          <a:p>
            <a:r>
              <a:rPr lang="nl-BE" dirty="0"/>
              <a:t>2012-2017 BRAIN (gem. €3.9M)</a:t>
            </a:r>
          </a:p>
          <a:p>
            <a:r>
              <a:rPr lang="nl-BE" dirty="0"/>
              <a:t>Post-2020: JPI Oceans, BRAIN II, STEREO IV (gem. €1.0M)</a:t>
            </a:r>
          </a:p>
          <a:p>
            <a:endParaRPr lang="nl-BE" dirty="0"/>
          </a:p>
          <a:p>
            <a:r>
              <a:rPr lang="nl-BE" dirty="0"/>
              <a:t>BELSPO daarnaast jaarlijks €6M voor operationeel houden Belgica</a:t>
            </a:r>
          </a:p>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23</a:t>
            </a:fld>
            <a:endParaRPr lang="nl-BE"/>
          </a:p>
        </p:txBody>
      </p:sp>
    </p:spTree>
    <p:extLst>
      <p:ext uri="{BB962C8B-B14F-4D97-AF65-F5344CB8AC3E}">
        <p14:creationId xmlns:p14="http://schemas.microsoft.com/office/powerpoint/2010/main" val="2144274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Focus op “toegepast onderzoek”</a:t>
            </a:r>
          </a:p>
          <a:p>
            <a:r>
              <a:rPr lang="nl-NL" sz="1200" b="0" i="0" u="none" strike="noStrike" kern="1200" baseline="0" dirty="0">
                <a:solidFill>
                  <a:schemeClr val="tx1"/>
                </a:solidFill>
                <a:latin typeface="+mn-lt"/>
                <a:ea typeface="+mn-ea"/>
                <a:cs typeface="+mn-cs"/>
              </a:rPr>
              <a:t>ETF: opgestart in 2016 </a:t>
            </a:r>
          </a:p>
          <a:p>
            <a:r>
              <a:rPr lang="nl-NL" sz="1200" b="0" i="0" u="none" strike="noStrike" kern="1200" baseline="0" dirty="0">
                <a:solidFill>
                  <a:schemeClr val="tx1"/>
                </a:solidFill>
                <a:latin typeface="+mn-lt"/>
                <a:ea typeface="+mn-ea"/>
                <a:cs typeface="+mn-cs"/>
              </a:rPr>
              <a:t>Beoogt ondernemingen en organisaties op het vlak van OO&amp;I rond energie aan te moedigen en te ondersteunen. </a:t>
            </a:r>
            <a:r>
              <a:rPr lang="en-US" sz="1200" b="0" i="0" u="none" strike="noStrike" kern="1200" baseline="0" dirty="0">
                <a:solidFill>
                  <a:schemeClr val="tx1"/>
                </a:solidFill>
                <a:latin typeface="+mn-lt"/>
                <a:ea typeface="+mn-ea"/>
                <a:cs typeface="+mn-cs"/>
              </a:rPr>
              <a:t>In de offshore context </a:t>
            </a:r>
            <a:r>
              <a:rPr lang="nl-NL" sz="1200" b="0" i="0" u="none" strike="noStrike" kern="1200" baseline="0" dirty="0">
                <a:solidFill>
                  <a:schemeClr val="tx1"/>
                </a:solidFill>
                <a:latin typeface="+mn-lt"/>
                <a:ea typeface="+mn-ea"/>
                <a:cs typeface="+mn-cs"/>
              </a:rPr>
              <a:t>draait het dan vaak rond hernieuwbare energie-ontwikkelingen in de Belgische EEZ</a:t>
            </a:r>
            <a:r>
              <a:rPr lang="en-US" sz="1200" b="0" i="0" u="none" strike="noStrike" kern="1200" baseline="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2018-2022: 24 mariene projecten, €37,6M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Duidelijk toename in samenwerking K&amp;B</a:t>
            </a:r>
          </a:p>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24</a:t>
            </a:fld>
            <a:endParaRPr lang="nl-BE"/>
          </a:p>
        </p:txBody>
      </p:sp>
    </p:spTree>
    <p:extLst>
      <p:ext uri="{BB962C8B-B14F-4D97-AF65-F5344CB8AC3E}">
        <p14:creationId xmlns:p14="http://schemas.microsoft.com/office/powerpoint/2010/main" val="1781853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IWT tot 2015; daarna VLAIO (= grootste deel IWT + voormalig Agentschap Ondernemen)</a:t>
            </a:r>
          </a:p>
          <a:p>
            <a:r>
              <a:rPr lang="nl-BE" dirty="0"/>
              <a:t>241 mariene projecten, totaal €130.6M, gem €8.7M</a:t>
            </a:r>
          </a:p>
          <a:p>
            <a:r>
              <a:rPr lang="nl-BE" dirty="0"/>
              <a:t>2019 -&gt; sterke toename gelinkt aan oprichting DBC (SPC -&gt; ondersteuning bedrijven bij opzetten partnerschappen voor OO&amp;I mbt activiteiten op zee)</a:t>
            </a:r>
          </a:p>
          <a:p>
            <a:r>
              <a:rPr lang="nl-BE" dirty="0"/>
              <a:t>Doorvertaling van de tendenzen op EU niveau, thematiek een duidelijke reflectie van de prioriteiten op EU niveau (o.a. hernieuwbare energie = 23%)</a:t>
            </a:r>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25</a:t>
            </a:fld>
            <a:endParaRPr lang="nl-BE"/>
          </a:p>
        </p:txBody>
      </p:sp>
    </p:spTree>
    <p:extLst>
      <p:ext uri="{BB962C8B-B14F-4D97-AF65-F5344CB8AC3E}">
        <p14:creationId xmlns:p14="http://schemas.microsoft.com/office/powerpoint/2010/main" val="2691068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Projecten:</a:t>
            </a:r>
          </a:p>
          <a:p>
            <a:r>
              <a:rPr lang="nl-BE" dirty="0"/>
              <a:t>Gem. €3.2M/jr</a:t>
            </a:r>
          </a:p>
          <a:p>
            <a:r>
              <a:rPr lang="nl-BE" dirty="0"/>
              <a:t>Tot 2017 (daling, zekere correlatie met slaagkansen)</a:t>
            </a:r>
          </a:p>
          <a:p>
            <a:r>
              <a:rPr lang="nl-BE" dirty="0"/>
              <a:t>Post-2017: heropleving, zonder eenduidige trend</a:t>
            </a:r>
          </a:p>
          <a:p>
            <a:r>
              <a:rPr lang="nl-BE" dirty="0"/>
              <a:t>Shift naar duurdere projecten (gem €0,2M tot 2017 -&gt; €0,5M post-2017)</a:t>
            </a:r>
          </a:p>
          <a:p>
            <a:endParaRPr lang="nl-BE" dirty="0"/>
          </a:p>
          <a:p>
            <a:r>
              <a:rPr lang="nl-BE" dirty="0"/>
              <a:t>Mandaten:</a:t>
            </a:r>
          </a:p>
          <a:p>
            <a:r>
              <a:rPr lang="nl-BE" dirty="0"/>
              <a:t>Gem €2.4M/jr</a:t>
            </a:r>
          </a:p>
          <a:p>
            <a:r>
              <a:rPr lang="nl-BE" dirty="0"/>
              <a:t>Na piek in 2009 afname tot 2016</a:t>
            </a:r>
          </a:p>
          <a:p>
            <a:r>
              <a:rPr lang="nl-BE" dirty="0"/>
              <a:t>Toename na 2017 in eerste instantie in hoofdzaak van toepassing op aspirant mandaten, daarna ook post-docs</a:t>
            </a:r>
          </a:p>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26</a:t>
            </a:fld>
            <a:endParaRPr lang="nl-BE"/>
          </a:p>
        </p:txBody>
      </p:sp>
    </p:spTree>
    <p:extLst>
      <p:ext uri="{BB962C8B-B14F-4D97-AF65-F5344CB8AC3E}">
        <p14:creationId xmlns:p14="http://schemas.microsoft.com/office/powerpoint/2010/main" val="3477730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dirty="0">
                <a:solidFill>
                  <a:srgbClr val="006583"/>
                </a:solidFill>
              </a:rPr>
              <a:t>Toegenomen</a:t>
            </a:r>
            <a:r>
              <a:rPr lang="nl-BE" dirty="0"/>
              <a:t> </a:t>
            </a:r>
            <a:r>
              <a:rPr lang="nl-BE" sz="1200" b="1" dirty="0">
                <a:solidFill>
                  <a:srgbClr val="006583"/>
                </a:solidFill>
              </a:rPr>
              <a:t>aandacht voor maatschappelijke thema’s waarin de oceaan een cruciale rol vervult zorgt voor abrupte sprong in projectfinanciering na 2018, in hoofdzaak voor toegepast onderzoek! </a:t>
            </a:r>
            <a:endParaRPr lang="en-US" sz="1200" b="1" dirty="0">
              <a:solidFill>
                <a:srgbClr val="006583"/>
              </a:solidFill>
            </a:endParaRPr>
          </a:p>
          <a:p>
            <a:r>
              <a:rPr lang="nl-BE" dirty="0"/>
              <a:t>De koek wordt groter op alle beleidsniveau &gt; EU (Green Deal, Mission Ocean, Strategy for a sustainable Blue Economy =&gt; Mission Ocean), FED (Energietransitiefonds) &amp; VL (De Blauwe Cluster).</a:t>
            </a:r>
          </a:p>
          <a:p>
            <a:r>
              <a:rPr lang="nl-BE" dirty="0"/>
              <a:t>Toename op FED niveau louter door ETF, anders sterke daling =&gt; ook op andere niveaus positieve evolutie ingegeven door toegepast onderzoek en niet door fundamentele component</a:t>
            </a:r>
          </a:p>
          <a:p>
            <a:endParaRPr lang="nl-BE" dirty="0"/>
          </a:p>
          <a:p>
            <a:r>
              <a:rPr lang="nl-BE" b="1" dirty="0"/>
              <a:t>2008-2021 -&gt; groeie totale financiering = 214% / correctie index met 2008 als basisjaar = 152%</a:t>
            </a:r>
          </a:p>
          <a:p>
            <a:endParaRPr lang="nl-BE" dirty="0"/>
          </a:p>
          <a:p>
            <a:r>
              <a:rPr lang="nl-BE" dirty="0"/>
              <a:t>Competitieve financiering op vlak van type organistaties:</a:t>
            </a:r>
          </a:p>
          <a:p>
            <a:r>
              <a:rPr lang="nl-BE" dirty="0"/>
              <a:t>VU: dalend tot 2018, daarna herstel</a:t>
            </a:r>
          </a:p>
          <a:p>
            <a:r>
              <a:rPr lang="nl-BE" dirty="0"/>
              <a:t>VWI: zeer sterke continue stijging over de voorbije 15 jaar</a:t>
            </a:r>
          </a:p>
          <a:p>
            <a:r>
              <a:rPr lang="nl-BE" dirty="0"/>
              <a:t>O&amp;I met/door bedrijven: stijging in 2016 (oprichting VLAIO) en 2019 (oprichting DBC) + toename op EU-niveau (ihkv HEurope) / ETF niet opgenomen omwille van methodologische redenen (geen toekenning budgetten op partnerniveau)</a:t>
            </a:r>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27</a:t>
            </a:fld>
            <a:endParaRPr lang="nl-BE"/>
          </a:p>
        </p:txBody>
      </p:sp>
    </p:spTree>
    <p:extLst>
      <p:ext uri="{BB962C8B-B14F-4D97-AF65-F5344CB8AC3E}">
        <p14:creationId xmlns:p14="http://schemas.microsoft.com/office/powerpoint/2010/main" val="3879066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28</a:t>
            </a:fld>
            <a:endParaRPr lang="nl-BE"/>
          </a:p>
        </p:txBody>
      </p:sp>
    </p:spTree>
    <p:extLst>
      <p:ext uri="{BB962C8B-B14F-4D97-AF65-F5344CB8AC3E}">
        <p14:creationId xmlns:p14="http://schemas.microsoft.com/office/powerpoint/2010/main" val="2015844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dirty="0"/>
              <a:t>Voorbeelden van spillovers van O&amp;I projecten naar BE</a:t>
            </a:r>
          </a:p>
          <a:p>
            <a:pPr marL="228600" indent="-228600">
              <a:buAutoNum type="arabicParenR"/>
            </a:pPr>
            <a:r>
              <a:rPr lang="nl-BE" dirty="0"/>
              <a:t>O&amp;I-projecten hebben geleid tot economomische commerciële implementatie via activiteiten op zee</a:t>
            </a:r>
          </a:p>
          <a:p>
            <a:pPr marL="228600" indent="-228600">
              <a:buAutoNum type="arabicParenR"/>
            </a:pPr>
            <a:r>
              <a:rPr lang="nl-BE" dirty="0"/>
              <a:t>Ongoing O&amp;I projecten met economische valorisatie-opportuniteiten in de nabije toekomst</a:t>
            </a:r>
          </a:p>
          <a:p>
            <a:endParaRPr lang="nl-BE" dirty="0"/>
          </a:p>
          <a:p>
            <a:r>
              <a:rPr lang="nl-BE" dirty="0"/>
              <a:t>Symapa -&gt; belangrijke inzichten voor de ontwikkeling van de Zeeboerderij</a:t>
            </a:r>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29</a:t>
            </a:fld>
            <a:endParaRPr lang="nl-BE"/>
          </a:p>
        </p:txBody>
      </p:sp>
    </p:spTree>
    <p:extLst>
      <p:ext uri="{BB962C8B-B14F-4D97-AF65-F5344CB8AC3E}">
        <p14:creationId xmlns:p14="http://schemas.microsoft.com/office/powerpoint/2010/main" val="132629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3</a:t>
            </a:fld>
            <a:endParaRPr lang="nl-BE"/>
          </a:p>
        </p:txBody>
      </p:sp>
    </p:spTree>
    <p:extLst>
      <p:ext uri="{BB962C8B-B14F-4D97-AF65-F5344CB8AC3E}">
        <p14:creationId xmlns:p14="http://schemas.microsoft.com/office/powerpoint/2010/main" val="2050967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baseline="0" dirty="0">
                <a:solidFill>
                  <a:schemeClr val="tx1"/>
                </a:solidFill>
                <a:latin typeface="+mn-lt"/>
                <a:ea typeface="+mn-ea"/>
                <a:cs typeface="+mn-cs"/>
              </a:rPr>
              <a:t>Net zoals de afstemming tussen MOGs en bedrijven cruciaal is met het oog op een duurzame groei van de Blauwe Economie is ook de afstemming tussen het opleidingsaanbod en de vraag vanuit de bedrijven noodzakelijk om aan deze doelstelling te voldoen! -&gt; afstemming opleidingsaanbod aan noden bedrijfswereld worden op alle beleidsniveaus aangekaart (Ocean Decade, EU, VL, POM West-Vlaanderen – levenslang leren – UPSKILL-project (dichten competentiekloof vraag-aanbod op arbeidsmarkt door te investeren in opleidingsfaciliteiten)</a:t>
            </a:r>
          </a:p>
          <a:p>
            <a:endParaRPr lang="nl-BE"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Zo werden naast de opleidingen aan universiteiten en hogescholen</a:t>
            </a:r>
          </a:p>
          <a:p>
            <a:r>
              <a:rPr lang="nl-NL" sz="1200" b="0" i="0" u="none" strike="noStrike" kern="1200" baseline="0" dirty="0">
                <a:solidFill>
                  <a:schemeClr val="tx1"/>
                </a:solidFill>
                <a:latin typeface="+mn-lt"/>
                <a:ea typeface="+mn-ea"/>
                <a:cs typeface="+mn-cs"/>
              </a:rPr>
              <a:t>eveneens gegevens van erkende beroeps- en bedrijfsopleidingen, het secundair- en volwassenonderwijs, VDAB,</a:t>
            </a:r>
          </a:p>
          <a:p>
            <a:r>
              <a:rPr lang="en-US" sz="1200" b="0" i="0" u="none" strike="noStrike" kern="1200" baseline="0" dirty="0" err="1">
                <a:solidFill>
                  <a:schemeClr val="tx1"/>
                </a:solidFill>
                <a:latin typeface="+mn-lt"/>
                <a:ea typeface="+mn-ea"/>
                <a:cs typeface="+mn-cs"/>
              </a:rPr>
              <a:t>Syntra</a:t>
            </a:r>
            <a:r>
              <a:rPr lang="en-US" sz="1200" b="0" i="0" u="none" strike="noStrike" kern="1200" baseline="0" dirty="0">
                <a:solidFill>
                  <a:schemeClr val="tx1"/>
                </a:solidFill>
                <a:latin typeface="+mn-lt"/>
                <a:ea typeface="+mn-ea"/>
                <a:cs typeface="+mn-cs"/>
              </a:rPr>
              <a:t> West, etc., </a:t>
            </a:r>
            <a:r>
              <a:rPr lang="en-US" sz="1200" b="0" i="0" u="none" strike="noStrike" kern="1200" baseline="0" dirty="0" err="1">
                <a:solidFill>
                  <a:schemeClr val="tx1"/>
                </a:solidFill>
                <a:latin typeface="+mn-lt"/>
                <a:ea typeface="+mn-ea"/>
                <a:cs typeface="+mn-cs"/>
              </a:rPr>
              <a:t>verzameld</a:t>
            </a:r>
            <a:r>
              <a:rPr lang="en-US" sz="1200" b="0" i="0" u="none" strike="noStrike" kern="1200" baseline="0" dirty="0">
                <a:solidFill>
                  <a:schemeClr val="tx1"/>
                </a:solidFill>
                <a:latin typeface="+mn-lt"/>
                <a:ea typeface="+mn-ea"/>
                <a:cs typeface="+mn-cs"/>
              </a:rPr>
              <a:t>.</a:t>
            </a:r>
            <a:endParaRPr lang="nl-BE" dirty="0"/>
          </a:p>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30</a:t>
            </a:fld>
            <a:endParaRPr lang="nl-BE"/>
          </a:p>
        </p:txBody>
      </p:sp>
    </p:spTree>
    <p:extLst>
      <p:ext uri="{BB962C8B-B14F-4D97-AF65-F5344CB8AC3E}">
        <p14:creationId xmlns:p14="http://schemas.microsoft.com/office/powerpoint/2010/main" val="1680004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110000"/>
              </a:lnSpc>
              <a:buFont typeface="Arial" panose="020B0604020202020204" pitchFamily="34" charset="0"/>
              <a:buChar char="•"/>
            </a:pPr>
            <a:r>
              <a:rPr lang="nl-NL" dirty="0">
                <a:solidFill>
                  <a:srgbClr val="354D9B"/>
                </a:solidFill>
                <a:latin typeface="Sofia Pro" pitchFamily="2" charset="0"/>
              </a:rPr>
              <a:t>Totaal: 34 -&gt; 48 </a:t>
            </a:r>
            <a:r>
              <a:rPr lang="nl-NL" b="1" dirty="0">
                <a:solidFill>
                  <a:srgbClr val="00B050"/>
                </a:solidFill>
                <a:latin typeface="Sofia Pro" pitchFamily="2" charset="0"/>
              </a:rPr>
              <a:t>(+40%)</a:t>
            </a:r>
          </a:p>
          <a:p>
            <a:pPr marL="285750" indent="-285750">
              <a:lnSpc>
                <a:spcPct val="110000"/>
              </a:lnSpc>
              <a:buFont typeface="Arial" panose="020B0604020202020204" pitchFamily="34" charset="0"/>
              <a:buChar char="•"/>
            </a:pPr>
            <a:r>
              <a:rPr lang="nl-NL" dirty="0">
                <a:solidFill>
                  <a:srgbClr val="354D9B"/>
                </a:solidFill>
                <a:latin typeface="Sofia Pro" pitchFamily="2" charset="0"/>
              </a:rPr>
              <a:t>MSc: 45% | 15 -&gt; 21</a:t>
            </a:r>
          </a:p>
          <a:p>
            <a:pPr marL="742950" lvl="1" indent="-285750">
              <a:lnSpc>
                <a:spcPct val="110000"/>
              </a:lnSpc>
              <a:buFont typeface="Arial" panose="020B0604020202020204" pitchFamily="34" charset="0"/>
              <a:buChar char="•"/>
            </a:pPr>
            <a:r>
              <a:rPr lang="nl-NL" dirty="0">
                <a:solidFill>
                  <a:srgbClr val="354D9B"/>
                </a:solidFill>
                <a:latin typeface="Sofia Pro" pitchFamily="2" charset="0"/>
              </a:rPr>
              <a:t>MT&amp;H, Aqua, Hydr, Eng, Pol/Ecotox</a:t>
            </a:r>
          </a:p>
          <a:p>
            <a:pPr marL="285750" indent="-285750">
              <a:lnSpc>
                <a:spcPct val="110000"/>
              </a:lnSpc>
              <a:buFont typeface="Arial" panose="020B0604020202020204" pitchFamily="34" charset="0"/>
              <a:buChar char="•"/>
            </a:pPr>
            <a:r>
              <a:rPr lang="nl-NL" dirty="0">
                <a:solidFill>
                  <a:srgbClr val="354D9B"/>
                </a:solidFill>
                <a:latin typeface="Sofia Pro" pitchFamily="2" charset="0"/>
              </a:rPr>
              <a:t>Manama: 5 à 6</a:t>
            </a:r>
          </a:p>
          <a:p>
            <a:pPr marL="742950" lvl="1" indent="-285750">
              <a:lnSpc>
                <a:spcPct val="110000"/>
              </a:lnSpc>
              <a:buFont typeface="Arial" panose="020B0604020202020204" pitchFamily="34" charset="0"/>
              <a:buChar char="•"/>
            </a:pPr>
            <a:r>
              <a:rPr lang="nl-NL" dirty="0">
                <a:solidFill>
                  <a:srgbClr val="354D9B"/>
                </a:solidFill>
                <a:latin typeface="Sofia Pro" pitchFamily="2" charset="0"/>
              </a:rPr>
              <a:t>Focus MT&amp;H</a:t>
            </a:r>
          </a:p>
          <a:p>
            <a:pPr marL="742950" lvl="1" indent="-285750">
              <a:lnSpc>
                <a:spcPct val="110000"/>
              </a:lnSpc>
              <a:buFont typeface="Arial" panose="020B0604020202020204" pitchFamily="34" charset="0"/>
              <a:buChar char="•"/>
            </a:pPr>
            <a:r>
              <a:rPr lang="nl-NL" dirty="0">
                <a:solidFill>
                  <a:srgbClr val="354D9B"/>
                </a:solidFill>
                <a:latin typeface="Sofia Pro" pitchFamily="2" charset="0"/>
              </a:rPr>
              <a:t>Waterbeheer, Aqua</a:t>
            </a:r>
          </a:p>
          <a:p>
            <a:pPr marL="285750" indent="-285750">
              <a:lnSpc>
                <a:spcPct val="110000"/>
              </a:lnSpc>
              <a:buFont typeface="Arial" panose="020B0604020202020204" pitchFamily="34" charset="0"/>
              <a:buChar char="•"/>
            </a:pPr>
            <a:r>
              <a:rPr lang="nl-NL" dirty="0">
                <a:solidFill>
                  <a:srgbClr val="354D9B"/>
                </a:solidFill>
                <a:latin typeface="Sofia Pro" pitchFamily="2" charset="0"/>
              </a:rPr>
              <a:t>Sec: 10 à 11</a:t>
            </a:r>
          </a:p>
          <a:p>
            <a:pPr marL="742950" lvl="1" indent="-285750">
              <a:lnSpc>
                <a:spcPct val="110000"/>
              </a:lnSpc>
              <a:buFont typeface="Arial" panose="020B0604020202020204" pitchFamily="34" charset="0"/>
              <a:buChar char="•"/>
            </a:pPr>
            <a:r>
              <a:rPr lang="nl-NL" dirty="0">
                <a:solidFill>
                  <a:srgbClr val="354D9B"/>
                </a:solidFill>
                <a:latin typeface="Sofia Pro" pitchFamily="2" charset="0"/>
              </a:rPr>
              <a:t>Focus MT&amp;H</a:t>
            </a:r>
          </a:p>
          <a:p>
            <a:pPr marL="742950" lvl="1" indent="-285750">
              <a:lnSpc>
                <a:spcPct val="110000"/>
              </a:lnSpc>
              <a:buFont typeface="Arial" panose="020B0604020202020204" pitchFamily="34" charset="0"/>
              <a:buChar char="•"/>
            </a:pPr>
            <a:r>
              <a:rPr lang="nl-NL" dirty="0">
                <a:solidFill>
                  <a:srgbClr val="354D9B"/>
                </a:solidFill>
                <a:latin typeface="Sofia Pro" pitchFamily="2" charset="0"/>
              </a:rPr>
              <a:t>1 visserij</a:t>
            </a:r>
          </a:p>
          <a:p>
            <a:pPr marL="285750" indent="-285750">
              <a:lnSpc>
                <a:spcPct val="110000"/>
              </a:lnSpc>
              <a:buFont typeface="Arial" panose="020B0604020202020204" pitchFamily="34" charset="0"/>
              <a:buChar char="•"/>
            </a:pPr>
            <a:r>
              <a:rPr lang="nl-NL" dirty="0">
                <a:solidFill>
                  <a:srgbClr val="354D9B"/>
                </a:solidFill>
                <a:latin typeface="Sofia Pro" pitchFamily="2" charset="0"/>
              </a:rPr>
              <a:t>BSc: 2 -&gt; 3 + taalsplitsing</a:t>
            </a:r>
          </a:p>
          <a:p>
            <a:pPr marL="742950" lvl="1" indent="-285750">
              <a:lnSpc>
                <a:spcPct val="110000"/>
              </a:lnSpc>
              <a:buFont typeface="Arial" panose="020B0604020202020204" pitchFamily="34" charset="0"/>
              <a:buChar char="•"/>
            </a:pPr>
            <a:r>
              <a:rPr lang="nl-NL" dirty="0">
                <a:solidFill>
                  <a:srgbClr val="354D9B"/>
                </a:solidFill>
                <a:latin typeface="Sofia Pro" pitchFamily="2" charset="0"/>
              </a:rPr>
              <a:t>Focus MT&amp;H</a:t>
            </a:r>
          </a:p>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31</a:t>
            </a:fld>
            <a:endParaRPr lang="nl-BE"/>
          </a:p>
        </p:txBody>
      </p:sp>
    </p:spTree>
    <p:extLst>
      <p:ext uri="{BB962C8B-B14F-4D97-AF65-F5344CB8AC3E}">
        <p14:creationId xmlns:p14="http://schemas.microsoft.com/office/powerpoint/2010/main" val="513485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110000"/>
              </a:lnSpc>
              <a:buFont typeface="Arial" panose="020B0604020202020204" pitchFamily="34" charset="0"/>
              <a:buChar char="•"/>
            </a:pPr>
            <a:r>
              <a:rPr lang="nl-NL" dirty="0">
                <a:solidFill>
                  <a:srgbClr val="354D9B"/>
                </a:solidFill>
                <a:latin typeface="Sofia Pro" pitchFamily="2" charset="0"/>
              </a:rPr>
              <a:t>1.800 -&gt; 1.771 </a:t>
            </a:r>
            <a:r>
              <a:rPr lang="nl-NL" b="1" dirty="0">
                <a:solidFill>
                  <a:schemeClr val="accent2"/>
                </a:solidFill>
                <a:latin typeface="Sofia Pro" pitchFamily="2" charset="0"/>
              </a:rPr>
              <a:t>(-2%)</a:t>
            </a:r>
          </a:p>
          <a:p>
            <a:pPr marL="285750" indent="-285750">
              <a:lnSpc>
                <a:spcPct val="110000"/>
              </a:lnSpc>
              <a:buFont typeface="Arial" panose="020B0604020202020204" pitchFamily="34" charset="0"/>
              <a:buChar char="•"/>
            </a:pPr>
            <a:r>
              <a:rPr lang="nl-NL" dirty="0">
                <a:solidFill>
                  <a:srgbClr val="354D9B"/>
                </a:solidFill>
                <a:latin typeface="Sofia Pro" pitchFamily="2" charset="0"/>
              </a:rPr>
              <a:t>Sinds 2018: + 14%</a:t>
            </a:r>
          </a:p>
          <a:p>
            <a:pPr marL="285750" indent="-285750">
              <a:lnSpc>
                <a:spcPct val="110000"/>
              </a:lnSpc>
              <a:buFont typeface="Arial" panose="020B0604020202020204" pitchFamily="34" charset="0"/>
              <a:buChar char="•"/>
            </a:pPr>
            <a:r>
              <a:rPr lang="nl-NL" dirty="0">
                <a:solidFill>
                  <a:srgbClr val="354D9B"/>
                </a:solidFill>
                <a:latin typeface="Sofia Pro" pitchFamily="2" charset="0"/>
              </a:rPr>
              <a:t>VO: </a:t>
            </a:r>
            <a:r>
              <a:rPr lang="nl-NL" dirty="0">
                <a:solidFill>
                  <a:schemeClr val="accent2"/>
                </a:solidFill>
                <a:latin typeface="Sofia Pro" pitchFamily="2" charset="0"/>
              </a:rPr>
              <a:t>-60% </a:t>
            </a:r>
          </a:p>
          <a:p>
            <a:pPr marL="285750" indent="-285750">
              <a:lnSpc>
                <a:spcPct val="110000"/>
              </a:lnSpc>
              <a:buFont typeface="Arial" panose="020B0604020202020204" pitchFamily="34" charset="0"/>
              <a:buChar char="•"/>
            </a:pPr>
            <a:r>
              <a:rPr lang="nl-NL" dirty="0">
                <a:solidFill>
                  <a:srgbClr val="354D9B"/>
                </a:solidFill>
                <a:latin typeface="Sofia Pro" pitchFamily="2" charset="0"/>
              </a:rPr>
              <a:t>BSc: </a:t>
            </a:r>
            <a:r>
              <a:rPr lang="nl-NL" dirty="0">
                <a:solidFill>
                  <a:schemeClr val="accent2"/>
                </a:solidFill>
                <a:latin typeface="Sofia Pro" pitchFamily="2" charset="0"/>
              </a:rPr>
              <a:t>-30%</a:t>
            </a:r>
          </a:p>
          <a:p>
            <a:pPr marL="285750" indent="-285750">
              <a:lnSpc>
                <a:spcPct val="110000"/>
              </a:lnSpc>
              <a:buFont typeface="Arial" panose="020B0604020202020204" pitchFamily="34" charset="0"/>
              <a:buChar char="•"/>
            </a:pPr>
            <a:r>
              <a:rPr lang="nl-NL" dirty="0">
                <a:solidFill>
                  <a:srgbClr val="354D9B"/>
                </a:solidFill>
                <a:latin typeface="Sofia Pro" pitchFamily="2" charset="0"/>
              </a:rPr>
              <a:t>MSc: </a:t>
            </a:r>
            <a:r>
              <a:rPr lang="nl-NL" dirty="0">
                <a:solidFill>
                  <a:srgbClr val="00B050"/>
                </a:solidFill>
                <a:latin typeface="Sofia Pro" pitchFamily="2" charset="0"/>
              </a:rPr>
              <a:t>+25%</a:t>
            </a:r>
          </a:p>
          <a:p>
            <a:pPr marL="285750" indent="-285750">
              <a:lnSpc>
                <a:spcPct val="110000"/>
              </a:lnSpc>
              <a:buFont typeface="Arial" panose="020B0604020202020204" pitchFamily="34" charset="0"/>
              <a:buChar char="•"/>
            </a:pPr>
            <a:r>
              <a:rPr lang="nl-NL" dirty="0">
                <a:solidFill>
                  <a:srgbClr val="354D9B"/>
                </a:solidFill>
                <a:latin typeface="Sofia Pro" pitchFamily="2" charset="0"/>
              </a:rPr>
              <a:t>Ma-na-ma: </a:t>
            </a:r>
            <a:r>
              <a:rPr lang="nl-NL" dirty="0">
                <a:solidFill>
                  <a:srgbClr val="00B050"/>
                </a:solidFill>
                <a:latin typeface="Sofia Pro" pitchFamily="2" charset="0"/>
              </a:rPr>
              <a:t>+19%</a:t>
            </a:r>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32</a:t>
            </a:fld>
            <a:endParaRPr lang="nl-BE"/>
          </a:p>
        </p:txBody>
      </p:sp>
    </p:spTree>
    <p:extLst>
      <p:ext uri="{BB962C8B-B14F-4D97-AF65-F5344CB8AC3E}">
        <p14:creationId xmlns:p14="http://schemas.microsoft.com/office/powerpoint/2010/main" val="3716882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110000"/>
              </a:lnSpc>
              <a:buFont typeface="Arial" panose="020B0604020202020204" pitchFamily="34" charset="0"/>
              <a:buChar char="•"/>
            </a:pPr>
            <a:r>
              <a:rPr lang="nl-NL" dirty="0">
                <a:solidFill>
                  <a:srgbClr val="354D9B"/>
                </a:solidFill>
                <a:latin typeface="Sofia Pro" pitchFamily="2" charset="0"/>
              </a:rPr>
              <a:t>MT&amp;H (2022): 952 (54%)</a:t>
            </a:r>
          </a:p>
          <a:p>
            <a:pPr marL="742950" lvl="1" indent="-285750">
              <a:lnSpc>
                <a:spcPct val="110000"/>
              </a:lnSpc>
              <a:buFont typeface="Arial" panose="020B0604020202020204" pitchFamily="34" charset="0"/>
              <a:buChar char="•"/>
            </a:pPr>
            <a:r>
              <a:rPr lang="nl-NL" dirty="0">
                <a:solidFill>
                  <a:srgbClr val="354D9B"/>
                </a:solidFill>
                <a:latin typeface="Sofia Pro" pitchFamily="2" charset="0"/>
              </a:rPr>
              <a:t>Sinds 2013: </a:t>
            </a:r>
            <a:r>
              <a:rPr lang="nl-NL" dirty="0">
                <a:solidFill>
                  <a:schemeClr val="accent2"/>
                </a:solidFill>
                <a:latin typeface="Sofia Pro" pitchFamily="2" charset="0"/>
              </a:rPr>
              <a:t>-22%</a:t>
            </a:r>
          </a:p>
          <a:p>
            <a:pPr marL="742950" lvl="1" indent="-285750">
              <a:lnSpc>
                <a:spcPct val="110000"/>
              </a:lnSpc>
              <a:buFont typeface="Arial" panose="020B0604020202020204" pitchFamily="34" charset="0"/>
              <a:buChar char="•"/>
            </a:pPr>
            <a:endParaRPr lang="nl-NL" dirty="0">
              <a:solidFill>
                <a:srgbClr val="354D9B"/>
              </a:solidFill>
              <a:latin typeface="Sofia Pro" pitchFamily="2" charset="0"/>
            </a:endParaRPr>
          </a:p>
          <a:p>
            <a:pPr marL="285750" indent="-285750">
              <a:lnSpc>
                <a:spcPct val="110000"/>
              </a:lnSpc>
              <a:buFont typeface="Arial" panose="020B0604020202020204" pitchFamily="34" charset="0"/>
              <a:buChar char="•"/>
            </a:pPr>
            <a:r>
              <a:rPr lang="nl-NL" dirty="0">
                <a:solidFill>
                  <a:srgbClr val="354D9B"/>
                </a:solidFill>
                <a:latin typeface="Sofia Pro" pitchFamily="2" charset="0"/>
              </a:rPr>
              <a:t>NatWet (2022): 445 (25%)</a:t>
            </a:r>
          </a:p>
          <a:p>
            <a:pPr marL="742950" lvl="1" indent="-285750">
              <a:lnSpc>
                <a:spcPct val="110000"/>
              </a:lnSpc>
              <a:buFont typeface="Arial" panose="020B0604020202020204" pitchFamily="34" charset="0"/>
              <a:buChar char="•"/>
            </a:pPr>
            <a:r>
              <a:rPr lang="nl-NL" dirty="0">
                <a:solidFill>
                  <a:srgbClr val="354D9B"/>
                </a:solidFill>
                <a:latin typeface="Sofia Pro" pitchFamily="2" charset="0"/>
              </a:rPr>
              <a:t>Sinds 2013: </a:t>
            </a:r>
            <a:r>
              <a:rPr lang="nl-NL" dirty="0">
                <a:solidFill>
                  <a:srgbClr val="00B050"/>
                </a:solidFill>
                <a:latin typeface="Sofia Pro" pitchFamily="2" charset="0"/>
              </a:rPr>
              <a:t>+128%</a:t>
            </a:r>
          </a:p>
          <a:p>
            <a:pPr marL="742950" lvl="1" indent="-285750">
              <a:lnSpc>
                <a:spcPct val="110000"/>
              </a:lnSpc>
              <a:buFont typeface="Arial" panose="020B0604020202020204" pitchFamily="34" charset="0"/>
              <a:buChar char="•"/>
            </a:pPr>
            <a:endParaRPr lang="nl-NL" dirty="0">
              <a:solidFill>
                <a:srgbClr val="354D9B"/>
              </a:solidFill>
              <a:latin typeface="Sofia Pro" pitchFamily="2" charset="0"/>
            </a:endParaRPr>
          </a:p>
          <a:p>
            <a:pPr marL="285750" indent="-285750">
              <a:lnSpc>
                <a:spcPct val="110000"/>
              </a:lnSpc>
              <a:buFont typeface="Arial" panose="020B0604020202020204" pitchFamily="34" charset="0"/>
              <a:buChar char="•"/>
            </a:pPr>
            <a:r>
              <a:rPr lang="nl-NL" dirty="0">
                <a:solidFill>
                  <a:srgbClr val="354D9B"/>
                </a:solidFill>
                <a:latin typeface="Sofia Pro" pitchFamily="2" charset="0"/>
              </a:rPr>
              <a:t>Eng (2022): 206 (12%)</a:t>
            </a:r>
          </a:p>
          <a:p>
            <a:pPr marL="742950" lvl="1" indent="-285750">
              <a:lnSpc>
                <a:spcPct val="110000"/>
              </a:lnSpc>
              <a:buFont typeface="Arial" panose="020B0604020202020204" pitchFamily="34" charset="0"/>
              <a:buChar char="•"/>
            </a:pPr>
            <a:r>
              <a:rPr lang="nl-NL" dirty="0">
                <a:solidFill>
                  <a:srgbClr val="354D9B"/>
                </a:solidFill>
                <a:latin typeface="Sofia Pro" pitchFamily="2" charset="0"/>
              </a:rPr>
              <a:t>Sinds 2013: </a:t>
            </a:r>
            <a:r>
              <a:rPr lang="nl-NL" dirty="0">
                <a:solidFill>
                  <a:schemeClr val="accent2"/>
                </a:solidFill>
                <a:latin typeface="Sofia Pro" pitchFamily="2" charset="0"/>
              </a:rPr>
              <a:t>-12%</a:t>
            </a:r>
          </a:p>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33</a:t>
            </a:fld>
            <a:endParaRPr lang="nl-BE"/>
          </a:p>
        </p:txBody>
      </p:sp>
    </p:spTree>
    <p:extLst>
      <p:ext uri="{BB962C8B-B14F-4D97-AF65-F5344CB8AC3E}">
        <p14:creationId xmlns:p14="http://schemas.microsoft.com/office/powerpoint/2010/main" val="3909697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110000"/>
              </a:lnSpc>
              <a:buFont typeface="Arial" panose="020B0604020202020204" pitchFamily="34" charset="0"/>
              <a:buChar char="•"/>
            </a:pPr>
            <a:r>
              <a:rPr lang="nl-NL" dirty="0">
                <a:solidFill>
                  <a:srgbClr val="354D9B"/>
                </a:solidFill>
                <a:latin typeface="Sofia Pro" pitchFamily="2" charset="0"/>
              </a:rPr>
              <a:t>253 -&gt; 328</a:t>
            </a:r>
          </a:p>
          <a:p>
            <a:pPr marL="285750" indent="-285750">
              <a:lnSpc>
                <a:spcPct val="110000"/>
              </a:lnSpc>
              <a:buFont typeface="Arial" panose="020B0604020202020204" pitchFamily="34" charset="0"/>
              <a:buChar char="•"/>
            </a:pPr>
            <a:r>
              <a:rPr lang="nl-NL" dirty="0">
                <a:solidFill>
                  <a:srgbClr val="354D9B"/>
                </a:solidFill>
                <a:latin typeface="Sofia Pro" pitchFamily="2" charset="0"/>
              </a:rPr>
              <a:t>81% MT&amp;H, 10% dredging</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nl-NL" dirty="0">
                <a:solidFill>
                  <a:srgbClr val="354D9B"/>
                </a:solidFill>
                <a:latin typeface="Sofia Pro" pitchFamily="2" charset="0"/>
              </a:rPr>
              <a:t>VDAB (62%), (hoger)onderwijs (19%), bedrijven (17%), inter. organ. (2%)</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nl-NL" dirty="0">
              <a:solidFill>
                <a:srgbClr val="354D9B"/>
              </a:solidFill>
              <a:latin typeface="Sofia Pro" pitchFamily="2" charset="0"/>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nl-NL" dirty="0">
                <a:solidFill>
                  <a:srgbClr val="354D9B"/>
                </a:solidFill>
                <a:latin typeface="Sofia Pro" pitchFamily="2" charset="0"/>
              </a:rPr>
              <a:t>Data management -&gt; toename van &lt;5% tot 16% aandeel! </a:t>
            </a:r>
          </a:p>
          <a:p>
            <a:pPr marL="285750" indent="-285750">
              <a:lnSpc>
                <a:spcPct val="110000"/>
              </a:lnSpc>
              <a:buFont typeface="Arial" panose="020B0604020202020204" pitchFamily="34" charset="0"/>
              <a:buChar char="•"/>
            </a:pPr>
            <a:endParaRPr lang="nl-NL" dirty="0">
              <a:solidFill>
                <a:srgbClr val="354D9B"/>
              </a:solidFill>
              <a:latin typeface="Sofia Pro" pitchFamily="2" charset="0"/>
            </a:endParaRPr>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34</a:t>
            </a:fld>
            <a:endParaRPr lang="nl-BE"/>
          </a:p>
        </p:txBody>
      </p:sp>
    </p:spTree>
    <p:extLst>
      <p:ext uri="{BB962C8B-B14F-4D97-AF65-F5344CB8AC3E}">
        <p14:creationId xmlns:p14="http://schemas.microsoft.com/office/powerpoint/2010/main" val="3330437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35</a:t>
            </a:fld>
            <a:endParaRPr lang="nl-BE"/>
          </a:p>
        </p:txBody>
      </p:sp>
    </p:spTree>
    <p:extLst>
      <p:ext uri="{BB962C8B-B14F-4D97-AF65-F5344CB8AC3E}">
        <p14:creationId xmlns:p14="http://schemas.microsoft.com/office/powerpoint/2010/main" val="2659292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Bevraging: hiërarchie – contactgegevens – personen – abstract - infrastructuur</a:t>
            </a:r>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36</a:t>
            </a:fld>
            <a:endParaRPr lang="nl-BE"/>
          </a:p>
        </p:txBody>
      </p:sp>
    </p:spTree>
    <p:extLst>
      <p:ext uri="{BB962C8B-B14F-4D97-AF65-F5344CB8AC3E}">
        <p14:creationId xmlns:p14="http://schemas.microsoft.com/office/powerpoint/2010/main" val="250216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4</a:t>
            </a:fld>
            <a:endParaRPr lang="nl-BE"/>
          </a:p>
        </p:txBody>
      </p:sp>
    </p:spTree>
    <p:extLst>
      <p:ext uri="{BB962C8B-B14F-4D97-AF65-F5344CB8AC3E}">
        <p14:creationId xmlns:p14="http://schemas.microsoft.com/office/powerpoint/2010/main" val="906998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5</a:t>
            </a:fld>
            <a:endParaRPr lang="nl-BE"/>
          </a:p>
        </p:txBody>
      </p:sp>
    </p:spTree>
    <p:extLst>
      <p:ext uri="{BB962C8B-B14F-4D97-AF65-F5344CB8AC3E}">
        <p14:creationId xmlns:p14="http://schemas.microsoft.com/office/powerpoint/2010/main" val="4222480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6</a:t>
            </a:fld>
            <a:endParaRPr lang="nl-BE"/>
          </a:p>
        </p:txBody>
      </p:sp>
    </p:spTree>
    <p:extLst>
      <p:ext uri="{BB962C8B-B14F-4D97-AF65-F5344CB8AC3E}">
        <p14:creationId xmlns:p14="http://schemas.microsoft.com/office/powerpoint/2010/main" val="1962371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7</a:t>
            </a:fld>
            <a:endParaRPr lang="nl-BE"/>
          </a:p>
        </p:txBody>
      </p:sp>
    </p:spTree>
    <p:extLst>
      <p:ext uri="{BB962C8B-B14F-4D97-AF65-F5344CB8AC3E}">
        <p14:creationId xmlns:p14="http://schemas.microsoft.com/office/powerpoint/2010/main" val="150209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8</a:t>
            </a:fld>
            <a:endParaRPr lang="nl-BE"/>
          </a:p>
        </p:txBody>
      </p:sp>
    </p:spTree>
    <p:extLst>
      <p:ext uri="{BB962C8B-B14F-4D97-AF65-F5344CB8AC3E}">
        <p14:creationId xmlns:p14="http://schemas.microsoft.com/office/powerpoint/2010/main" val="4283954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39DA19-485E-A349-B119-3DD4DA844F79}" type="slidenum">
              <a:rPr lang="nl-BE" smtClean="0"/>
              <a:t>9</a:t>
            </a:fld>
            <a:endParaRPr lang="nl-BE"/>
          </a:p>
        </p:txBody>
      </p:sp>
    </p:spTree>
    <p:extLst>
      <p:ext uri="{BB962C8B-B14F-4D97-AF65-F5344CB8AC3E}">
        <p14:creationId xmlns:p14="http://schemas.microsoft.com/office/powerpoint/2010/main" val="3867915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547D-2566-7ACD-5E15-7DAA44B6E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AFECD6-F23D-7FF6-5DEA-DED165448C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056B23-92F5-BD97-FE55-DABDDA8C1314}"/>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5" name="Footer Placeholder 4">
            <a:extLst>
              <a:ext uri="{FF2B5EF4-FFF2-40B4-BE49-F238E27FC236}">
                <a16:creationId xmlns:a16="http://schemas.microsoft.com/office/drawing/2014/main" id="{76D43CB4-D581-8303-9205-6F7CB72B1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23EFC-584F-89DA-7802-1E774B130271}"/>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3025608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1447-29A4-BE99-3A26-942DBC9871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FFCD19-4BD9-32AB-F134-42ED9FC572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42D77-396D-7D5E-BD7A-D9E42049309C}"/>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5" name="Footer Placeholder 4">
            <a:extLst>
              <a:ext uri="{FF2B5EF4-FFF2-40B4-BE49-F238E27FC236}">
                <a16:creationId xmlns:a16="http://schemas.microsoft.com/office/drawing/2014/main" id="{E76368D8-6827-02EB-75CE-1956E5458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0D922A-8E6D-688C-A77A-E78339A64C46}"/>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3474392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028989-F74E-4414-60CE-9BE4B0B78F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E99F2-350C-59C6-A65A-0BDA8D7D8B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227C1-68E5-4263-2681-AC6A4A7BF7BF}"/>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5" name="Footer Placeholder 4">
            <a:extLst>
              <a:ext uri="{FF2B5EF4-FFF2-40B4-BE49-F238E27FC236}">
                <a16:creationId xmlns:a16="http://schemas.microsoft.com/office/drawing/2014/main" id="{F758004C-F385-3BB1-2C76-DFCD596235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8EF13-D933-8BFE-21D0-7D823F695A7B}"/>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308054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0D06-6457-5513-A7CF-8A3B1E48F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A7E6C-220F-88A1-A81F-BC41429231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B07F5-23EF-99B0-E280-6AB76123A64C}"/>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5" name="Footer Placeholder 4">
            <a:extLst>
              <a:ext uri="{FF2B5EF4-FFF2-40B4-BE49-F238E27FC236}">
                <a16:creationId xmlns:a16="http://schemas.microsoft.com/office/drawing/2014/main" id="{531D1E09-50CC-2A4B-5A32-80AFE1B91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C4CF7-05D7-945E-C41C-F4091C34D7A5}"/>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398219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EDE8-EFC1-C4B4-293E-0399004E4A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0BB32-6585-AD89-C068-B483458258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FA35C6-3053-0EF9-B74E-8C3854FB6663}"/>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5" name="Footer Placeholder 4">
            <a:extLst>
              <a:ext uri="{FF2B5EF4-FFF2-40B4-BE49-F238E27FC236}">
                <a16:creationId xmlns:a16="http://schemas.microsoft.com/office/drawing/2014/main" id="{D536A938-47D5-E2EA-439B-CBB7FFD4F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53081-B10B-9D65-C247-4D21CB776383}"/>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2845688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5798-23F6-8233-3387-CC2F72F62D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E8D05-E658-B815-2CC0-1D4C147D18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E1DA4A-1744-604C-D049-B22F729F48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B03631-70C7-9BA5-382B-A40275F7CD30}"/>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6" name="Footer Placeholder 5">
            <a:extLst>
              <a:ext uri="{FF2B5EF4-FFF2-40B4-BE49-F238E27FC236}">
                <a16:creationId xmlns:a16="http://schemas.microsoft.com/office/drawing/2014/main" id="{D3E7E8E9-F1DA-DEF4-F2C9-8A58F1CE5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2B1768-5F75-4B80-5EA5-207D48FA7FF2}"/>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4137556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EAB6-AD3E-CB24-3E50-84DE19CC98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D2DFBA-316D-A8D8-F2E8-53B305C09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8787C9-4447-1909-733D-0C9A3A9761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25B36B-4FED-2BA6-952F-98FEFC8B8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5E9670-7C50-51CD-0001-D9ECBAD40B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7F65D7-9259-01CD-7A38-0044B3D515B1}"/>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8" name="Footer Placeholder 7">
            <a:extLst>
              <a:ext uri="{FF2B5EF4-FFF2-40B4-BE49-F238E27FC236}">
                <a16:creationId xmlns:a16="http://schemas.microsoft.com/office/drawing/2014/main" id="{16AFBF34-84F4-8D2E-3646-ACD085D66F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2CE173-416B-A074-038A-690579B0A6AB}"/>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3675651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A32F-652E-8E5C-5D0B-CB893E7220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CFB1B2-BBE6-FD4C-BA60-A48F0774CA95}"/>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4" name="Footer Placeholder 3">
            <a:extLst>
              <a:ext uri="{FF2B5EF4-FFF2-40B4-BE49-F238E27FC236}">
                <a16:creationId xmlns:a16="http://schemas.microsoft.com/office/drawing/2014/main" id="{8B98B416-9872-BDCC-27CB-57B06294EE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FA13BF-96F4-820B-34F9-2ABB023E04EB}"/>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2696791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D413E-5E47-A4D6-824B-55CAD79C60A4}"/>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3" name="Footer Placeholder 2">
            <a:extLst>
              <a:ext uri="{FF2B5EF4-FFF2-40B4-BE49-F238E27FC236}">
                <a16:creationId xmlns:a16="http://schemas.microsoft.com/office/drawing/2014/main" id="{6B17B5E8-7DA5-C7F2-179F-5874551059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F241F6-D6B8-E3F0-6A67-FD2BE3946268}"/>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3417706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A4A0-BD16-5AE1-E6B1-F85075327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660E08-8572-6FD1-4D93-3CEE02B50C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C054FC-C899-99EE-3D7A-A4540BE91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87ECA-49E5-92B0-3502-8D278BBB9ABA}"/>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6" name="Footer Placeholder 5">
            <a:extLst>
              <a:ext uri="{FF2B5EF4-FFF2-40B4-BE49-F238E27FC236}">
                <a16:creationId xmlns:a16="http://schemas.microsoft.com/office/drawing/2014/main" id="{88A19A14-4927-8094-F4D7-73E35859A1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7119F-C4D1-CF7A-FEA1-3C3F952B5FF5}"/>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102386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D4BE-E398-4FC2-16CD-2BD5231E59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4882E9-FD37-D62D-00D6-3B21391F1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26FDD-6F95-FF6F-4750-FAAE53C92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986D1-845D-80FA-7458-A1EC4355360D}"/>
              </a:ext>
            </a:extLst>
          </p:cNvPr>
          <p:cNvSpPr>
            <a:spLocks noGrp="1"/>
          </p:cNvSpPr>
          <p:nvPr>
            <p:ph type="dt" sz="half" idx="10"/>
          </p:nvPr>
        </p:nvSpPr>
        <p:spPr/>
        <p:txBody>
          <a:bodyPr/>
          <a:lstStyle/>
          <a:p>
            <a:fld id="{A29F0B2F-C9F2-4815-8833-2A446E591FAF}" type="datetimeFigureOut">
              <a:rPr lang="en-US" smtClean="0"/>
              <a:t>11/30/2023</a:t>
            </a:fld>
            <a:endParaRPr lang="en-US"/>
          </a:p>
        </p:txBody>
      </p:sp>
      <p:sp>
        <p:nvSpPr>
          <p:cNvPr id="6" name="Footer Placeholder 5">
            <a:extLst>
              <a:ext uri="{FF2B5EF4-FFF2-40B4-BE49-F238E27FC236}">
                <a16:creationId xmlns:a16="http://schemas.microsoft.com/office/drawing/2014/main" id="{DB41F01C-7510-30CA-B837-FBF2A5C2A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E656C9-EA7A-FEEA-DBD8-43E0FDFF39E7}"/>
              </a:ext>
            </a:extLst>
          </p:cNvPr>
          <p:cNvSpPr>
            <a:spLocks noGrp="1"/>
          </p:cNvSpPr>
          <p:nvPr>
            <p:ph type="sldNum" sz="quarter" idx="12"/>
          </p:nvPr>
        </p:nvSpPr>
        <p:spPr/>
        <p:txBody>
          <a:bodyPr/>
          <a:lstStyle/>
          <a:p>
            <a:fld id="{5E6BCC4C-1374-4961-8BB0-6F1637090A58}" type="slidenum">
              <a:rPr lang="en-US" smtClean="0"/>
              <a:t>‹#›</a:t>
            </a:fld>
            <a:endParaRPr lang="en-US"/>
          </a:p>
        </p:txBody>
      </p:sp>
    </p:spTree>
    <p:extLst>
      <p:ext uri="{BB962C8B-B14F-4D97-AF65-F5344CB8AC3E}">
        <p14:creationId xmlns:p14="http://schemas.microsoft.com/office/powerpoint/2010/main" val="4294339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137AED-5EA6-AC2F-D39D-7EDC852ED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D25D07-5FA4-90F0-A8AA-89F2C92A1E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F170F-D695-054A-086F-0E63AC13A0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F0B2F-C9F2-4815-8833-2A446E591FAF}" type="datetimeFigureOut">
              <a:rPr lang="en-US" smtClean="0"/>
              <a:t>11/30/2023</a:t>
            </a:fld>
            <a:endParaRPr lang="en-US"/>
          </a:p>
        </p:txBody>
      </p:sp>
      <p:sp>
        <p:nvSpPr>
          <p:cNvPr id="5" name="Footer Placeholder 4">
            <a:extLst>
              <a:ext uri="{FF2B5EF4-FFF2-40B4-BE49-F238E27FC236}">
                <a16:creationId xmlns:a16="http://schemas.microsoft.com/office/drawing/2014/main" id="{B98832D9-90E3-B2F8-8614-3B54D4AF9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A608B4-1570-45E1-1897-E54FC76961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BCC4C-1374-4961-8BB0-6F1637090A58}" type="slidenum">
              <a:rPr lang="en-US" smtClean="0"/>
              <a:t>‹#›</a:t>
            </a:fld>
            <a:endParaRPr lang="en-US"/>
          </a:p>
        </p:txBody>
      </p:sp>
    </p:spTree>
    <p:extLst>
      <p:ext uri="{BB962C8B-B14F-4D97-AF65-F5344CB8AC3E}">
        <p14:creationId xmlns:p14="http://schemas.microsoft.com/office/powerpoint/2010/main" val="305900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7.jp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3" Type="http://schemas.openxmlformats.org/officeDocument/2006/relationships/hyperlink" Target="mailto:Compendium@vliz.be"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6">
            <a:extLst>
              <a:ext uri="{FF2B5EF4-FFF2-40B4-BE49-F238E27FC236}">
                <a16:creationId xmlns:a16="http://schemas.microsoft.com/office/drawing/2014/main" id="{E2666C7A-C8B1-48D8-B072-BC69D795514C}"/>
              </a:ext>
            </a:extLst>
          </p:cNvPr>
          <p:cNvSpPr/>
          <p:nvPr/>
        </p:nvSpPr>
        <p:spPr>
          <a:xfrm>
            <a:off x="0" y="1741118"/>
            <a:ext cx="11874674" cy="5116882"/>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rgbClr val="71C3BE"/>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sp>
        <p:nvSpPr>
          <p:cNvPr id="9" name="Tekstvak 8">
            <a:extLst>
              <a:ext uri="{FF2B5EF4-FFF2-40B4-BE49-F238E27FC236}">
                <a16:creationId xmlns:a16="http://schemas.microsoft.com/office/drawing/2014/main" id="{F23203C7-BCA7-42B2-B71F-EAF2472FFD37}"/>
              </a:ext>
            </a:extLst>
          </p:cNvPr>
          <p:cNvSpPr txBox="1"/>
          <p:nvPr/>
        </p:nvSpPr>
        <p:spPr>
          <a:xfrm>
            <a:off x="996950" y="3632200"/>
            <a:ext cx="5638800" cy="384721"/>
          </a:xfrm>
          <a:prstGeom prst="rect">
            <a:avLst/>
          </a:prstGeom>
          <a:noFill/>
        </p:spPr>
        <p:txBody>
          <a:bodyPr wrap="square" rtlCol="0">
            <a:spAutoFit/>
          </a:bodyPr>
          <a:lstStyle/>
          <a:p>
            <a:r>
              <a:rPr lang="nl-BE" sz="1900" dirty="0">
                <a:solidFill>
                  <a:schemeClr val="bg1"/>
                </a:solidFill>
                <a:latin typeface="Sofia Pro" pitchFamily="2" charset="0"/>
              </a:rPr>
              <a:t>1/12/2023</a:t>
            </a:r>
          </a:p>
        </p:txBody>
      </p:sp>
      <p:sp>
        <p:nvSpPr>
          <p:cNvPr id="10" name="Tekstvak 9">
            <a:extLst>
              <a:ext uri="{FF2B5EF4-FFF2-40B4-BE49-F238E27FC236}">
                <a16:creationId xmlns:a16="http://schemas.microsoft.com/office/drawing/2014/main" id="{97CA153A-08F2-4914-BB87-41286A466380}"/>
              </a:ext>
            </a:extLst>
          </p:cNvPr>
          <p:cNvSpPr txBox="1"/>
          <p:nvPr/>
        </p:nvSpPr>
        <p:spPr>
          <a:xfrm>
            <a:off x="996950" y="4063349"/>
            <a:ext cx="7722844" cy="1415772"/>
          </a:xfrm>
          <a:prstGeom prst="rect">
            <a:avLst/>
          </a:prstGeom>
          <a:noFill/>
        </p:spPr>
        <p:txBody>
          <a:bodyPr wrap="square" rtlCol="0">
            <a:spAutoFit/>
          </a:bodyPr>
          <a:lstStyle/>
          <a:p>
            <a:r>
              <a:rPr lang="nl-BE" sz="2800" b="1" dirty="0">
                <a:solidFill>
                  <a:srgbClr val="354D9B"/>
                </a:solidFill>
                <a:effectLst/>
                <a:latin typeface="Sofia Pro" pitchFamily="2" charset="0"/>
              </a:rPr>
              <a:t>Compendium voor Kust en Zee: </a:t>
            </a:r>
          </a:p>
          <a:p>
            <a:r>
              <a:rPr lang="nl-BE" sz="2800" b="1" dirty="0">
                <a:solidFill>
                  <a:srgbClr val="354D9B"/>
                </a:solidFill>
                <a:effectLst/>
                <a:latin typeface="Sofia Pro" pitchFamily="2" charset="0"/>
              </a:rPr>
              <a:t>Indicatorrapport Marien Onderzoek en Innovatie</a:t>
            </a:r>
          </a:p>
          <a:p>
            <a:endParaRPr lang="nl-BE" sz="1000" b="1" dirty="0">
              <a:solidFill>
                <a:srgbClr val="354D9B"/>
              </a:solidFill>
              <a:effectLst/>
              <a:latin typeface="Sofia Pro" pitchFamily="2" charset="0"/>
            </a:endParaRPr>
          </a:p>
          <a:p>
            <a:r>
              <a:rPr lang="nl-BE" sz="2000" b="1" i="1" dirty="0">
                <a:solidFill>
                  <a:srgbClr val="354D9B"/>
                </a:solidFill>
                <a:effectLst/>
                <a:latin typeface="Sofia Pro" pitchFamily="2" charset="0"/>
              </a:rPr>
              <a:t>Wetenschappelijke Klankbordgroep VLIZ</a:t>
            </a:r>
            <a:endParaRPr lang="nl-BE" sz="2000" i="1" dirty="0">
              <a:solidFill>
                <a:srgbClr val="354D9B"/>
              </a:solidFill>
              <a:effectLst/>
              <a:latin typeface="Sofia Pro" pitchFamily="2" charset="0"/>
            </a:endParaRPr>
          </a:p>
        </p:txBody>
      </p:sp>
      <p:pic>
        <p:nvPicPr>
          <p:cNvPr id="11" name="Picture 10">
            <a:extLst>
              <a:ext uri="{FF2B5EF4-FFF2-40B4-BE49-F238E27FC236}">
                <a16:creationId xmlns:a16="http://schemas.microsoft.com/office/drawing/2014/main" id="{E554F620-304A-4D8B-9E6A-F0C17F9DD7C9}"/>
              </a:ext>
            </a:extLst>
          </p:cNvPr>
          <p:cNvPicPr>
            <a:picLocks noChangeAspect="1"/>
          </p:cNvPicPr>
          <p:nvPr/>
        </p:nvPicPr>
        <p:blipFill rotWithShape="1">
          <a:blip r:embed="rId3"/>
          <a:srcRect l="2603" t="42344" r="2603" b="35678"/>
          <a:stretch/>
        </p:blipFill>
        <p:spPr>
          <a:xfrm>
            <a:off x="996950" y="132386"/>
            <a:ext cx="10193250" cy="1329353"/>
          </a:xfrm>
          <a:prstGeom prst="rect">
            <a:avLst/>
          </a:prstGeom>
        </p:spPr>
      </p:pic>
    </p:spTree>
    <p:extLst>
      <p:ext uri="{BB962C8B-B14F-4D97-AF65-F5344CB8AC3E}">
        <p14:creationId xmlns:p14="http://schemas.microsoft.com/office/powerpoint/2010/main" val="2308810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322942" y="3838302"/>
            <a:ext cx="7562641" cy="625642"/>
          </a:xfrm>
        </p:spPr>
        <p:txBody>
          <a:bodyPr>
            <a:noAutofit/>
          </a:bodyPr>
          <a:lstStyle/>
          <a:p>
            <a:br>
              <a:rPr lang="nl-BE" sz="2800" b="1" dirty="0">
                <a:solidFill>
                  <a:srgbClr val="006583"/>
                </a:solidFill>
                <a:latin typeface="Calibri"/>
                <a:cs typeface="Calibri"/>
              </a:rPr>
            </a:br>
            <a:br>
              <a:rPr lang="nl-BE" sz="2800" b="1" dirty="0">
                <a:solidFill>
                  <a:srgbClr val="006583"/>
                </a:solidFill>
                <a:latin typeface="Calibri"/>
                <a:cs typeface="Calibri"/>
              </a:rPr>
            </a:br>
            <a:br>
              <a:rPr lang="nl-BE" sz="2800" b="1" dirty="0">
                <a:solidFill>
                  <a:srgbClr val="006583"/>
                </a:solidFill>
                <a:latin typeface="Calibri"/>
                <a:cs typeface="Calibri"/>
              </a:rPr>
            </a:br>
            <a:r>
              <a:rPr lang="nl-NL" sz="4000" b="1" dirty="0">
                <a:solidFill>
                  <a:srgbClr val="006583"/>
                </a:solidFill>
                <a:latin typeface="Sofia Pro" pitchFamily="2" charset="0"/>
              </a:rPr>
              <a:t>2. Een groeiend volume van excellente mariene peer-reviewed en VABB-publicaties</a:t>
            </a:r>
            <a:endParaRPr lang="en-US" sz="2800" b="1" dirty="0">
              <a:solidFill>
                <a:srgbClr val="006583"/>
              </a:solidFill>
              <a:latin typeface="Calibri"/>
              <a:cs typeface="Calibri"/>
            </a:endParaRPr>
          </a:p>
        </p:txBody>
      </p:sp>
    </p:spTree>
    <p:extLst>
      <p:ext uri="{BB962C8B-B14F-4D97-AF65-F5344CB8AC3E}">
        <p14:creationId xmlns:p14="http://schemas.microsoft.com/office/powerpoint/2010/main" val="1704605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pic>
        <p:nvPicPr>
          <p:cNvPr id="6" name="Picture 5">
            <a:extLst>
              <a:ext uri="{FF2B5EF4-FFF2-40B4-BE49-F238E27FC236}">
                <a16:creationId xmlns:a16="http://schemas.microsoft.com/office/drawing/2014/main" id="{F25C5A85-3CA6-4670-8DE5-4A9FFF5F412A}"/>
              </a:ext>
            </a:extLst>
          </p:cNvPr>
          <p:cNvPicPr>
            <a:picLocks noChangeAspect="1"/>
          </p:cNvPicPr>
          <p:nvPr/>
        </p:nvPicPr>
        <p:blipFill rotWithShape="1">
          <a:blip r:embed="rId5"/>
          <a:srcRect l="19862" t="22418" r="20632" b="7175"/>
          <a:stretch/>
        </p:blipFill>
        <p:spPr>
          <a:xfrm>
            <a:off x="1070023" y="1505012"/>
            <a:ext cx="7749512" cy="5157762"/>
          </a:xfrm>
          <a:prstGeom prst="rect">
            <a:avLst/>
          </a:prstGeom>
        </p:spPr>
      </p:pic>
      <p:sp>
        <p:nvSpPr>
          <p:cNvPr id="8" name="Tekstvak 7">
            <a:extLst>
              <a:ext uri="{FF2B5EF4-FFF2-40B4-BE49-F238E27FC236}">
                <a16:creationId xmlns:a16="http://schemas.microsoft.com/office/drawing/2014/main" id="{9D870EBA-002A-4FE4-8210-AB9B929E2B33}"/>
              </a:ext>
            </a:extLst>
          </p:cNvPr>
          <p:cNvSpPr txBox="1"/>
          <p:nvPr/>
        </p:nvSpPr>
        <p:spPr>
          <a:xfrm>
            <a:off x="9271772" y="2842038"/>
            <a:ext cx="2859479" cy="1568378"/>
          </a:xfrm>
          <a:prstGeom prst="rect">
            <a:avLst/>
          </a:prstGeom>
          <a:noFill/>
        </p:spPr>
        <p:txBody>
          <a:bodyPr wrap="square" rtlCol="0">
            <a:spAutoFit/>
          </a:bodyPr>
          <a:lstStyle/>
          <a:p>
            <a:pPr algn="just">
              <a:lnSpc>
                <a:spcPct val="110000"/>
              </a:lnSpc>
            </a:pPr>
            <a:r>
              <a:rPr lang="nl-NL" sz="7200" b="1" dirty="0">
                <a:solidFill>
                  <a:srgbClr val="31B7BC"/>
                </a:solidFill>
                <a:latin typeface="Sofia Pro" pitchFamily="2" charset="0"/>
              </a:rPr>
              <a:t>+ 80%</a:t>
            </a:r>
          </a:p>
          <a:p>
            <a:pPr algn="just">
              <a:lnSpc>
                <a:spcPct val="110000"/>
              </a:lnSpc>
            </a:pPr>
            <a:endParaRPr lang="nl-BE" sz="1600" dirty="0">
              <a:solidFill>
                <a:srgbClr val="354D9B"/>
              </a:solidFill>
              <a:latin typeface="Sofia Pro" pitchFamily="2" charset="0"/>
            </a:endParaRPr>
          </a:p>
        </p:txBody>
      </p:sp>
      <p:sp>
        <p:nvSpPr>
          <p:cNvPr id="9" name="Tekstvak 7">
            <a:extLst>
              <a:ext uri="{FF2B5EF4-FFF2-40B4-BE49-F238E27FC236}">
                <a16:creationId xmlns:a16="http://schemas.microsoft.com/office/drawing/2014/main" id="{DF5C66C3-C58A-4D83-8369-4F2F03325EC4}"/>
              </a:ext>
            </a:extLst>
          </p:cNvPr>
          <p:cNvSpPr txBox="1"/>
          <p:nvPr/>
        </p:nvSpPr>
        <p:spPr>
          <a:xfrm>
            <a:off x="9286640" y="3974994"/>
            <a:ext cx="2966722" cy="958980"/>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Toename in publicatie-volume sinds 2008</a:t>
            </a:r>
          </a:p>
          <a:p>
            <a:pPr algn="just">
              <a:lnSpc>
                <a:spcPct val="110000"/>
              </a:lnSpc>
            </a:pPr>
            <a:endParaRPr lang="nl-BE" sz="1600" dirty="0">
              <a:solidFill>
                <a:srgbClr val="354D9B"/>
              </a:solidFill>
              <a:latin typeface="Sofia Pro" pitchFamily="2" charset="0"/>
            </a:endParaRPr>
          </a:p>
        </p:txBody>
      </p:sp>
      <p:sp>
        <p:nvSpPr>
          <p:cNvPr id="11" name="Title 14">
            <a:extLst>
              <a:ext uri="{FF2B5EF4-FFF2-40B4-BE49-F238E27FC236}">
                <a16:creationId xmlns:a16="http://schemas.microsoft.com/office/drawing/2014/main" id="{AB7AB201-500C-42D1-AB38-E40DE14697C1}"/>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Evolutie mariene peer-reviewed en VABB-publicaties</a:t>
            </a:r>
          </a:p>
        </p:txBody>
      </p:sp>
    </p:spTree>
    <p:extLst>
      <p:ext uri="{BB962C8B-B14F-4D97-AF65-F5344CB8AC3E}">
        <p14:creationId xmlns:p14="http://schemas.microsoft.com/office/powerpoint/2010/main" val="4118797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pic>
        <p:nvPicPr>
          <p:cNvPr id="9" name="Picture 8">
            <a:extLst>
              <a:ext uri="{FF2B5EF4-FFF2-40B4-BE49-F238E27FC236}">
                <a16:creationId xmlns:a16="http://schemas.microsoft.com/office/drawing/2014/main" id="{A669327D-EA83-4E83-8E85-C3012C7502CF}"/>
              </a:ext>
            </a:extLst>
          </p:cNvPr>
          <p:cNvPicPr>
            <a:picLocks noChangeAspect="1"/>
          </p:cNvPicPr>
          <p:nvPr/>
        </p:nvPicPr>
        <p:blipFill rotWithShape="1">
          <a:blip r:embed="rId5"/>
          <a:srcRect l="19368" t="16702" r="20549" b="12267"/>
          <a:stretch/>
        </p:blipFill>
        <p:spPr>
          <a:xfrm>
            <a:off x="1070022" y="1464015"/>
            <a:ext cx="7896997" cy="5251418"/>
          </a:xfrm>
          <a:prstGeom prst="rect">
            <a:avLst/>
          </a:prstGeom>
        </p:spPr>
      </p:pic>
      <p:sp>
        <p:nvSpPr>
          <p:cNvPr id="12" name="Title 14">
            <a:extLst>
              <a:ext uri="{FF2B5EF4-FFF2-40B4-BE49-F238E27FC236}">
                <a16:creationId xmlns:a16="http://schemas.microsoft.com/office/drawing/2014/main" id="{E126289C-3949-464C-B03C-AFB2E98F7752}"/>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Impactanalyse van de MOG-publicaties</a:t>
            </a:r>
          </a:p>
        </p:txBody>
      </p:sp>
      <p:pic>
        <p:nvPicPr>
          <p:cNvPr id="1026" name="Picture 2" descr="Ecoom">
            <a:extLst>
              <a:ext uri="{FF2B5EF4-FFF2-40B4-BE49-F238E27FC236}">
                <a16:creationId xmlns:a16="http://schemas.microsoft.com/office/drawing/2014/main" id="{51ABBC5F-7BB2-DEC1-9EF7-EF6BD03BCC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6369" y="6288223"/>
            <a:ext cx="1442854" cy="26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354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pic>
        <p:nvPicPr>
          <p:cNvPr id="9" name="Picture 8">
            <a:extLst>
              <a:ext uri="{FF2B5EF4-FFF2-40B4-BE49-F238E27FC236}">
                <a16:creationId xmlns:a16="http://schemas.microsoft.com/office/drawing/2014/main" id="{F232030C-7A91-475D-A5AE-4214FA3E8DF1}"/>
              </a:ext>
            </a:extLst>
          </p:cNvPr>
          <p:cNvPicPr>
            <a:picLocks noChangeAspect="1"/>
          </p:cNvPicPr>
          <p:nvPr/>
        </p:nvPicPr>
        <p:blipFill rotWithShape="1">
          <a:blip r:embed="rId5"/>
          <a:srcRect l="16967" t="18462" r="17829" b="7175"/>
          <a:stretch/>
        </p:blipFill>
        <p:spPr>
          <a:xfrm>
            <a:off x="1213188" y="1401477"/>
            <a:ext cx="8166785" cy="5239204"/>
          </a:xfrm>
          <a:prstGeom prst="rect">
            <a:avLst/>
          </a:prstGeom>
        </p:spPr>
      </p:pic>
      <p:sp>
        <p:nvSpPr>
          <p:cNvPr id="12" name="Title 14">
            <a:extLst>
              <a:ext uri="{FF2B5EF4-FFF2-40B4-BE49-F238E27FC236}">
                <a16:creationId xmlns:a16="http://schemas.microsoft.com/office/drawing/2014/main" id="{1F6AEC95-6B07-43A3-B124-2E2A2085C705}"/>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Impactanalyse naar (sub)vakgebied</a:t>
            </a:r>
          </a:p>
        </p:txBody>
      </p:sp>
      <p:pic>
        <p:nvPicPr>
          <p:cNvPr id="3" name="Picture 2" descr="Ecoom">
            <a:extLst>
              <a:ext uri="{FF2B5EF4-FFF2-40B4-BE49-F238E27FC236}">
                <a16:creationId xmlns:a16="http://schemas.microsoft.com/office/drawing/2014/main" id="{540B6C65-4EF7-CDA8-2076-89387CD461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6369" y="6288223"/>
            <a:ext cx="1442854" cy="26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172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9" name="Tekstvak 7">
            <a:extLst>
              <a:ext uri="{FF2B5EF4-FFF2-40B4-BE49-F238E27FC236}">
                <a16:creationId xmlns:a16="http://schemas.microsoft.com/office/drawing/2014/main" id="{9069430B-9196-45D2-BA6F-5F7002AFB112}"/>
              </a:ext>
            </a:extLst>
          </p:cNvPr>
          <p:cNvSpPr txBox="1"/>
          <p:nvPr/>
        </p:nvSpPr>
        <p:spPr>
          <a:xfrm>
            <a:off x="9992787" y="3779026"/>
            <a:ext cx="1855421" cy="958980"/>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Aandeel open access publicaties</a:t>
            </a:r>
          </a:p>
          <a:p>
            <a:pPr>
              <a:lnSpc>
                <a:spcPct val="110000"/>
              </a:lnSpc>
            </a:pPr>
            <a:endParaRPr lang="nl-BE" sz="1600" dirty="0">
              <a:solidFill>
                <a:srgbClr val="006583"/>
              </a:solidFill>
              <a:latin typeface="Sofia Pro" pitchFamily="2" charset="0"/>
            </a:endParaRPr>
          </a:p>
        </p:txBody>
      </p:sp>
      <p:sp>
        <p:nvSpPr>
          <p:cNvPr id="10" name="Tekstvak 7">
            <a:extLst>
              <a:ext uri="{FF2B5EF4-FFF2-40B4-BE49-F238E27FC236}">
                <a16:creationId xmlns:a16="http://schemas.microsoft.com/office/drawing/2014/main" id="{DB2CCAE9-1ABE-497E-813B-9344F690AA3A}"/>
              </a:ext>
            </a:extLst>
          </p:cNvPr>
          <p:cNvSpPr txBox="1"/>
          <p:nvPr/>
        </p:nvSpPr>
        <p:spPr>
          <a:xfrm>
            <a:off x="9962435" y="2897861"/>
            <a:ext cx="2674049" cy="1062278"/>
          </a:xfrm>
          <a:prstGeom prst="rect">
            <a:avLst/>
          </a:prstGeom>
          <a:noFill/>
        </p:spPr>
        <p:txBody>
          <a:bodyPr wrap="square" rtlCol="0">
            <a:spAutoFit/>
          </a:bodyPr>
          <a:lstStyle/>
          <a:p>
            <a:pPr algn="just">
              <a:lnSpc>
                <a:spcPct val="110000"/>
              </a:lnSpc>
            </a:pPr>
            <a:r>
              <a:rPr lang="nl-NL" sz="4400" b="1" dirty="0">
                <a:solidFill>
                  <a:srgbClr val="31B7BC"/>
                </a:solidFill>
                <a:latin typeface="Sofia Pro" pitchFamily="2" charset="0"/>
              </a:rPr>
              <a:t>+/- 75%</a:t>
            </a:r>
          </a:p>
          <a:p>
            <a:pPr algn="just">
              <a:lnSpc>
                <a:spcPct val="110000"/>
              </a:lnSpc>
            </a:pPr>
            <a:endParaRPr lang="nl-BE" sz="1200" dirty="0">
              <a:solidFill>
                <a:srgbClr val="354D9B"/>
              </a:solidFill>
              <a:latin typeface="Sofia Pro" pitchFamily="2" charset="0"/>
            </a:endParaRPr>
          </a:p>
        </p:txBody>
      </p:sp>
      <p:pic>
        <p:nvPicPr>
          <p:cNvPr id="11" name="Picture 10">
            <a:extLst>
              <a:ext uri="{FF2B5EF4-FFF2-40B4-BE49-F238E27FC236}">
                <a16:creationId xmlns:a16="http://schemas.microsoft.com/office/drawing/2014/main" id="{5BB0A895-1C60-4823-9EF3-A8D8FF9A6F7F}"/>
              </a:ext>
            </a:extLst>
          </p:cNvPr>
          <p:cNvPicPr>
            <a:picLocks noChangeAspect="1"/>
          </p:cNvPicPr>
          <p:nvPr/>
        </p:nvPicPr>
        <p:blipFill rotWithShape="1">
          <a:blip r:embed="rId5"/>
          <a:srcRect l="17802" t="15238" r="8177" b="15457"/>
          <a:stretch/>
        </p:blipFill>
        <p:spPr>
          <a:xfrm>
            <a:off x="1070022" y="1700981"/>
            <a:ext cx="8875645" cy="4674419"/>
          </a:xfrm>
          <a:prstGeom prst="rect">
            <a:avLst/>
          </a:prstGeom>
        </p:spPr>
      </p:pic>
      <p:sp>
        <p:nvSpPr>
          <p:cNvPr id="14" name="Title 14">
            <a:extLst>
              <a:ext uri="{FF2B5EF4-FFF2-40B4-BE49-F238E27FC236}">
                <a16:creationId xmlns:a16="http://schemas.microsoft.com/office/drawing/2014/main" id="{D2EF9796-9262-4A04-8AC2-4DF0C13F8E36}"/>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Open Access publicaties</a:t>
            </a:r>
          </a:p>
        </p:txBody>
      </p:sp>
    </p:spTree>
    <p:extLst>
      <p:ext uri="{BB962C8B-B14F-4D97-AF65-F5344CB8AC3E}">
        <p14:creationId xmlns:p14="http://schemas.microsoft.com/office/powerpoint/2010/main" val="387201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322942" y="3975955"/>
            <a:ext cx="7545755" cy="625642"/>
          </a:xfrm>
        </p:spPr>
        <p:txBody>
          <a:bodyPr>
            <a:noAutofit/>
          </a:bodyPr>
          <a:lstStyle/>
          <a:p>
            <a:br>
              <a:rPr lang="nl-BE" sz="2800" b="1" dirty="0">
                <a:solidFill>
                  <a:srgbClr val="006583"/>
                </a:solidFill>
                <a:latin typeface="Calibri"/>
                <a:cs typeface="Calibri"/>
              </a:rPr>
            </a:br>
            <a:br>
              <a:rPr lang="nl-BE" sz="2800" b="1" dirty="0">
                <a:solidFill>
                  <a:srgbClr val="006583"/>
                </a:solidFill>
                <a:latin typeface="Calibri"/>
                <a:cs typeface="Calibri"/>
              </a:rPr>
            </a:br>
            <a:br>
              <a:rPr lang="nl-BE" sz="2800" b="1" dirty="0">
                <a:solidFill>
                  <a:srgbClr val="006583"/>
                </a:solidFill>
                <a:latin typeface="Calibri"/>
                <a:cs typeface="Calibri"/>
              </a:rPr>
            </a:br>
            <a:r>
              <a:rPr lang="nl-NL" sz="4000" b="1" dirty="0">
                <a:solidFill>
                  <a:srgbClr val="006583"/>
                </a:solidFill>
                <a:latin typeface="Sofia Pro" pitchFamily="2" charset="0"/>
              </a:rPr>
              <a:t>3. Het marien onderzoeks-landschap heeft bij uitstek een internationale focus</a:t>
            </a:r>
            <a:endParaRPr lang="en-US" sz="2800" b="1" dirty="0">
              <a:solidFill>
                <a:srgbClr val="006583"/>
              </a:solidFill>
              <a:latin typeface="Calibri"/>
              <a:cs typeface="Calibri"/>
            </a:endParaRPr>
          </a:p>
        </p:txBody>
      </p:sp>
    </p:spTree>
    <p:extLst>
      <p:ext uri="{BB962C8B-B14F-4D97-AF65-F5344CB8AC3E}">
        <p14:creationId xmlns:p14="http://schemas.microsoft.com/office/powerpoint/2010/main" val="305228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9" name="Tekstvak 7">
            <a:extLst>
              <a:ext uri="{FF2B5EF4-FFF2-40B4-BE49-F238E27FC236}">
                <a16:creationId xmlns:a16="http://schemas.microsoft.com/office/drawing/2014/main" id="{CF8326FF-F691-4EFA-8226-A8AFE1321EB2}"/>
              </a:ext>
            </a:extLst>
          </p:cNvPr>
          <p:cNvSpPr txBox="1"/>
          <p:nvPr/>
        </p:nvSpPr>
        <p:spPr>
          <a:xfrm>
            <a:off x="8930226" y="3977538"/>
            <a:ext cx="2336708" cy="958980"/>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Aandeel internationale co-publicaties in 2022</a:t>
            </a:r>
          </a:p>
          <a:p>
            <a:pPr>
              <a:lnSpc>
                <a:spcPct val="110000"/>
              </a:lnSpc>
            </a:pPr>
            <a:endParaRPr lang="nl-BE" sz="1600" dirty="0">
              <a:solidFill>
                <a:srgbClr val="006583"/>
              </a:solidFill>
              <a:latin typeface="Sofia Pro" pitchFamily="2" charset="0"/>
            </a:endParaRPr>
          </a:p>
        </p:txBody>
      </p:sp>
      <p:sp>
        <p:nvSpPr>
          <p:cNvPr id="10" name="Tekstvak 7">
            <a:extLst>
              <a:ext uri="{FF2B5EF4-FFF2-40B4-BE49-F238E27FC236}">
                <a16:creationId xmlns:a16="http://schemas.microsoft.com/office/drawing/2014/main" id="{675C37C2-08A4-41C6-8009-21685880E55A}"/>
              </a:ext>
            </a:extLst>
          </p:cNvPr>
          <p:cNvSpPr txBox="1"/>
          <p:nvPr/>
        </p:nvSpPr>
        <p:spPr>
          <a:xfrm>
            <a:off x="8930226" y="2844582"/>
            <a:ext cx="2859479" cy="1365246"/>
          </a:xfrm>
          <a:prstGeom prst="rect">
            <a:avLst/>
          </a:prstGeom>
          <a:noFill/>
        </p:spPr>
        <p:txBody>
          <a:bodyPr wrap="square" rtlCol="0">
            <a:spAutoFit/>
          </a:bodyPr>
          <a:lstStyle/>
          <a:p>
            <a:pPr algn="just">
              <a:lnSpc>
                <a:spcPct val="110000"/>
              </a:lnSpc>
            </a:pPr>
            <a:r>
              <a:rPr lang="nl-NL" sz="6000" b="1" dirty="0">
                <a:solidFill>
                  <a:srgbClr val="31B7BC"/>
                </a:solidFill>
                <a:latin typeface="Sofia Pro" pitchFamily="2" charset="0"/>
              </a:rPr>
              <a:t>&gt; 82%</a:t>
            </a:r>
          </a:p>
          <a:p>
            <a:pPr algn="just">
              <a:lnSpc>
                <a:spcPct val="110000"/>
              </a:lnSpc>
            </a:pPr>
            <a:endParaRPr lang="nl-BE" sz="1600" dirty="0">
              <a:solidFill>
                <a:srgbClr val="354D9B"/>
              </a:solidFill>
              <a:latin typeface="Sofia Pro" pitchFamily="2" charset="0"/>
            </a:endParaRPr>
          </a:p>
        </p:txBody>
      </p:sp>
      <p:pic>
        <p:nvPicPr>
          <p:cNvPr id="11" name="Picture 10">
            <a:extLst>
              <a:ext uri="{FF2B5EF4-FFF2-40B4-BE49-F238E27FC236}">
                <a16:creationId xmlns:a16="http://schemas.microsoft.com/office/drawing/2014/main" id="{F295954D-9F4C-4027-8B9A-5E5D13CA1214}"/>
              </a:ext>
            </a:extLst>
          </p:cNvPr>
          <p:cNvPicPr>
            <a:picLocks noChangeAspect="1"/>
          </p:cNvPicPr>
          <p:nvPr/>
        </p:nvPicPr>
        <p:blipFill rotWithShape="1">
          <a:blip r:embed="rId5"/>
          <a:srcRect l="15659" t="18755" r="16967" b="7174"/>
          <a:stretch/>
        </p:blipFill>
        <p:spPr>
          <a:xfrm>
            <a:off x="1070023" y="1784141"/>
            <a:ext cx="7706628" cy="4765884"/>
          </a:xfrm>
          <a:prstGeom prst="rect">
            <a:avLst/>
          </a:prstGeom>
        </p:spPr>
      </p:pic>
      <p:sp>
        <p:nvSpPr>
          <p:cNvPr id="12" name="Title 14">
            <a:extLst>
              <a:ext uri="{FF2B5EF4-FFF2-40B4-BE49-F238E27FC236}">
                <a16:creationId xmlns:a16="http://schemas.microsoft.com/office/drawing/2014/main" id="{07D3372A-8780-48FD-B5B5-E75DC041F664}"/>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Internationale co-publicaties</a:t>
            </a:r>
          </a:p>
        </p:txBody>
      </p:sp>
    </p:spTree>
    <p:extLst>
      <p:ext uri="{BB962C8B-B14F-4D97-AF65-F5344CB8AC3E}">
        <p14:creationId xmlns:p14="http://schemas.microsoft.com/office/powerpoint/2010/main" val="1693793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pic>
        <p:nvPicPr>
          <p:cNvPr id="9" name="Picture 8">
            <a:extLst>
              <a:ext uri="{FF2B5EF4-FFF2-40B4-BE49-F238E27FC236}">
                <a16:creationId xmlns:a16="http://schemas.microsoft.com/office/drawing/2014/main" id="{1BD9A005-3CB5-4530-87EA-E0865031A8C1}"/>
              </a:ext>
            </a:extLst>
          </p:cNvPr>
          <p:cNvPicPr>
            <a:picLocks noChangeAspect="1"/>
          </p:cNvPicPr>
          <p:nvPr/>
        </p:nvPicPr>
        <p:blipFill rotWithShape="1">
          <a:blip r:embed="rId5"/>
          <a:srcRect l="12280" t="18755" r="4642" b="14074"/>
          <a:stretch/>
        </p:blipFill>
        <p:spPr>
          <a:xfrm>
            <a:off x="1143243" y="1870313"/>
            <a:ext cx="9905513" cy="4505087"/>
          </a:xfrm>
          <a:prstGeom prst="rect">
            <a:avLst/>
          </a:prstGeom>
        </p:spPr>
      </p:pic>
      <p:sp>
        <p:nvSpPr>
          <p:cNvPr id="10" name="Title 14">
            <a:extLst>
              <a:ext uri="{FF2B5EF4-FFF2-40B4-BE49-F238E27FC236}">
                <a16:creationId xmlns:a16="http://schemas.microsoft.com/office/drawing/2014/main" id="{5A65562C-BBF2-416A-90FC-D2A81CFB402A}"/>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Internationale samenwerking</a:t>
            </a:r>
          </a:p>
        </p:txBody>
      </p:sp>
    </p:spTree>
    <p:extLst>
      <p:ext uri="{BB962C8B-B14F-4D97-AF65-F5344CB8AC3E}">
        <p14:creationId xmlns:p14="http://schemas.microsoft.com/office/powerpoint/2010/main" val="3975035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9" name="Tekstvak 7">
            <a:extLst>
              <a:ext uri="{FF2B5EF4-FFF2-40B4-BE49-F238E27FC236}">
                <a16:creationId xmlns:a16="http://schemas.microsoft.com/office/drawing/2014/main" id="{4BDA3AC4-E6D9-447B-8272-1A18A72890B6}"/>
              </a:ext>
            </a:extLst>
          </p:cNvPr>
          <p:cNvSpPr txBox="1"/>
          <p:nvPr/>
        </p:nvSpPr>
        <p:spPr>
          <a:xfrm>
            <a:off x="9047868" y="4268795"/>
            <a:ext cx="2582424" cy="1263679"/>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Aandeel publicaties van </a:t>
            </a:r>
            <a:r>
              <a:rPr lang="nl-NL" dirty="0" err="1">
                <a:solidFill>
                  <a:srgbClr val="006583"/>
                </a:solidFill>
                <a:latin typeface="Sofia Pro" pitchFamily="2" charset="0"/>
              </a:rPr>
              <a:t>MOGs</a:t>
            </a:r>
            <a:r>
              <a:rPr lang="nl-NL" dirty="0">
                <a:solidFill>
                  <a:srgbClr val="006583"/>
                </a:solidFill>
                <a:latin typeface="Sofia Pro" pitchFamily="2" charset="0"/>
              </a:rPr>
              <a:t> met internationaal studiegebied</a:t>
            </a:r>
          </a:p>
          <a:p>
            <a:pPr>
              <a:lnSpc>
                <a:spcPct val="110000"/>
              </a:lnSpc>
            </a:pPr>
            <a:endParaRPr lang="nl-BE" sz="1600" dirty="0">
              <a:solidFill>
                <a:srgbClr val="006583"/>
              </a:solidFill>
              <a:latin typeface="Sofia Pro" pitchFamily="2" charset="0"/>
            </a:endParaRPr>
          </a:p>
        </p:txBody>
      </p:sp>
      <p:sp>
        <p:nvSpPr>
          <p:cNvPr id="10" name="Tekstvak 7">
            <a:extLst>
              <a:ext uri="{FF2B5EF4-FFF2-40B4-BE49-F238E27FC236}">
                <a16:creationId xmlns:a16="http://schemas.microsoft.com/office/drawing/2014/main" id="{C4824937-2896-4428-8215-605558962848}"/>
              </a:ext>
            </a:extLst>
          </p:cNvPr>
          <p:cNvSpPr txBox="1"/>
          <p:nvPr/>
        </p:nvSpPr>
        <p:spPr>
          <a:xfrm>
            <a:off x="9082571" y="3135839"/>
            <a:ext cx="2859479" cy="1365246"/>
          </a:xfrm>
          <a:prstGeom prst="rect">
            <a:avLst/>
          </a:prstGeom>
          <a:noFill/>
        </p:spPr>
        <p:txBody>
          <a:bodyPr wrap="square" rtlCol="0">
            <a:spAutoFit/>
          </a:bodyPr>
          <a:lstStyle/>
          <a:p>
            <a:pPr algn="just">
              <a:lnSpc>
                <a:spcPct val="110000"/>
              </a:lnSpc>
            </a:pPr>
            <a:r>
              <a:rPr lang="nl-NL" sz="6000" b="1" dirty="0">
                <a:solidFill>
                  <a:srgbClr val="31B7BC"/>
                </a:solidFill>
                <a:latin typeface="Sofia Pro" pitchFamily="2" charset="0"/>
              </a:rPr>
              <a:t>&gt; 52%</a:t>
            </a:r>
          </a:p>
          <a:p>
            <a:pPr>
              <a:lnSpc>
                <a:spcPct val="110000"/>
              </a:lnSpc>
            </a:pPr>
            <a:endParaRPr lang="nl-BE" sz="1600" dirty="0">
              <a:solidFill>
                <a:srgbClr val="354D9B"/>
              </a:solidFill>
              <a:latin typeface="Sofia Pro" pitchFamily="2" charset="0"/>
            </a:endParaRPr>
          </a:p>
        </p:txBody>
      </p:sp>
      <p:pic>
        <p:nvPicPr>
          <p:cNvPr id="11" name="Picture 10">
            <a:extLst>
              <a:ext uri="{FF2B5EF4-FFF2-40B4-BE49-F238E27FC236}">
                <a16:creationId xmlns:a16="http://schemas.microsoft.com/office/drawing/2014/main" id="{55625D89-E91C-4DDE-AABF-4C27B7F62DDA}"/>
              </a:ext>
            </a:extLst>
          </p:cNvPr>
          <p:cNvPicPr>
            <a:picLocks noChangeAspect="1"/>
          </p:cNvPicPr>
          <p:nvPr/>
        </p:nvPicPr>
        <p:blipFill rotWithShape="1">
          <a:blip r:embed="rId5"/>
          <a:srcRect l="27692" t="20256" r="10183" b="12087"/>
          <a:stretch/>
        </p:blipFill>
        <p:spPr>
          <a:xfrm>
            <a:off x="1070023" y="1989073"/>
            <a:ext cx="7574241" cy="4639827"/>
          </a:xfrm>
          <a:prstGeom prst="rect">
            <a:avLst/>
          </a:prstGeom>
        </p:spPr>
      </p:pic>
      <p:sp>
        <p:nvSpPr>
          <p:cNvPr id="12" name="Title 14">
            <a:extLst>
              <a:ext uri="{FF2B5EF4-FFF2-40B4-BE49-F238E27FC236}">
                <a16:creationId xmlns:a16="http://schemas.microsoft.com/office/drawing/2014/main" id="{33ADA2D5-B6CC-45E8-A162-4926E902A674}"/>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Studiegebieden</a:t>
            </a:r>
          </a:p>
        </p:txBody>
      </p:sp>
    </p:spTree>
    <p:extLst>
      <p:ext uri="{BB962C8B-B14F-4D97-AF65-F5344CB8AC3E}">
        <p14:creationId xmlns:p14="http://schemas.microsoft.com/office/powerpoint/2010/main" val="295360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pic>
        <p:nvPicPr>
          <p:cNvPr id="9" name="Picture 8">
            <a:extLst>
              <a:ext uri="{FF2B5EF4-FFF2-40B4-BE49-F238E27FC236}">
                <a16:creationId xmlns:a16="http://schemas.microsoft.com/office/drawing/2014/main" id="{A56BAC66-7D4A-482A-A589-B79836C7667D}"/>
              </a:ext>
            </a:extLst>
          </p:cNvPr>
          <p:cNvPicPr>
            <a:picLocks noChangeAspect="1"/>
          </p:cNvPicPr>
          <p:nvPr/>
        </p:nvPicPr>
        <p:blipFill rotWithShape="1">
          <a:blip r:embed="rId5"/>
          <a:srcRect l="13034" t="13722" r="14006" b="5324"/>
          <a:stretch/>
        </p:blipFill>
        <p:spPr>
          <a:xfrm>
            <a:off x="1162541" y="1845901"/>
            <a:ext cx="8030621" cy="5012099"/>
          </a:xfrm>
          <a:prstGeom prst="rect">
            <a:avLst/>
          </a:prstGeom>
        </p:spPr>
      </p:pic>
      <p:sp>
        <p:nvSpPr>
          <p:cNvPr id="10" name="Title 14">
            <a:extLst>
              <a:ext uri="{FF2B5EF4-FFF2-40B4-BE49-F238E27FC236}">
                <a16:creationId xmlns:a16="http://schemas.microsoft.com/office/drawing/2014/main" id="{F4043900-6865-4BE1-9DC0-3B55AFBAE229}"/>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Grootschalige mariene onderzoeksinfrastructuur</a:t>
            </a:r>
          </a:p>
        </p:txBody>
      </p:sp>
    </p:spTree>
    <p:extLst>
      <p:ext uri="{BB962C8B-B14F-4D97-AF65-F5344CB8AC3E}">
        <p14:creationId xmlns:p14="http://schemas.microsoft.com/office/powerpoint/2010/main" val="435872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5886144"/>
            <a:ext cx="549639" cy="349250"/>
          </a:xfrm>
          <a:prstGeom prst="rect">
            <a:avLst/>
          </a:prstGeom>
        </p:spPr>
      </p:pic>
      <p:pic>
        <p:nvPicPr>
          <p:cNvPr id="52" name="Picture 51">
            <a:extLst>
              <a:ext uri="{FF2B5EF4-FFF2-40B4-BE49-F238E27FC236}">
                <a16:creationId xmlns:a16="http://schemas.microsoft.com/office/drawing/2014/main" id="{EB3E640C-588A-4A18-A562-FBBB896F8040}"/>
              </a:ext>
            </a:extLst>
          </p:cNvPr>
          <p:cNvPicPr>
            <a:picLocks noChangeAspect="1"/>
          </p:cNvPicPr>
          <p:nvPr/>
        </p:nvPicPr>
        <p:blipFill>
          <a:blip r:embed="rId5"/>
          <a:stretch>
            <a:fillRect/>
          </a:stretch>
        </p:blipFill>
        <p:spPr>
          <a:xfrm>
            <a:off x="10003213" y="2664483"/>
            <a:ext cx="2029297" cy="545255"/>
          </a:xfrm>
          <a:prstGeom prst="rect">
            <a:avLst/>
          </a:prstGeom>
        </p:spPr>
      </p:pic>
      <p:pic>
        <p:nvPicPr>
          <p:cNvPr id="53" name="Picture 52">
            <a:extLst>
              <a:ext uri="{FF2B5EF4-FFF2-40B4-BE49-F238E27FC236}">
                <a16:creationId xmlns:a16="http://schemas.microsoft.com/office/drawing/2014/main" id="{7F732AAD-BEC7-46C9-BDF9-B03276F8CACB}"/>
              </a:ext>
            </a:extLst>
          </p:cNvPr>
          <p:cNvPicPr>
            <a:picLocks noChangeAspect="1"/>
          </p:cNvPicPr>
          <p:nvPr/>
        </p:nvPicPr>
        <p:blipFill>
          <a:blip r:embed="rId6"/>
          <a:stretch>
            <a:fillRect/>
          </a:stretch>
        </p:blipFill>
        <p:spPr>
          <a:xfrm>
            <a:off x="10577840" y="3308518"/>
            <a:ext cx="1015539" cy="1043977"/>
          </a:xfrm>
          <a:prstGeom prst="rect">
            <a:avLst/>
          </a:prstGeom>
        </p:spPr>
      </p:pic>
      <p:sp>
        <p:nvSpPr>
          <p:cNvPr id="54" name="Title 14">
            <a:extLst>
              <a:ext uri="{FF2B5EF4-FFF2-40B4-BE49-F238E27FC236}">
                <a16:creationId xmlns:a16="http://schemas.microsoft.com/office/drawing/2014/main" id="{98E1DAE1-59BF-44A6-8970-2C5C78EE7F97}"/>
              </a:ext>
            </a:extLst>
          </p:cNvPr>
          <p:cNvSpPr>
            <a:spLocks noGrp="1"/>
          </p:cNvSpPr>
          <p:nvPr>
            <p:ph type="title"/>
          </p:nvPr>
        </p:nvSpPr>
        <p:spPr>
          <a:xfrm>
            <a:off x="1176254" y="1167927"/>
            <a:ext cx="8945987" cy="625642"/>
          </a:xfrm>
        </p:spPr>
        <p:txBody>
          <a:bodyPr>
            <a:noAutofit/>
          </a:bodyPr>
          <a:lstStyle/>
          <a:p>
            <a:r>
              <a:rPr lang="nl-NL" sz="2800" b="1" dirty="0">
                <a:solidFill>
                  <a:srgbClr val="006583"/>
                </a:solidFill>
                <a:latin typeface="Sofia Pro" pitchFamily="2" charset="0"/>
              </a:rPr>
              <a:t>Situering Indicatorrapport Marien Onderzoek &amp; Innovatie en Expertisegids</a:t>
            </a:r>
            <a:endParaRPr lang="nl-BE" sz="2800" b="1" dirty="0">
              <a:solidFill>
                <a:srgbClr val="006583"/>
              </a:solidFill>
              <a:latin typeface="Sofia Pro" pitchFamily="2" charset="0"/>
            </a:endParaRPr>
          </a:p>
        </p:txBody>
      </p:sp>
      <p:pic>
        <p:nvPicPr>
          <p:cNvPr id="66" name="Picture 65">
            <a:extLst>
              <a:ext uri="{FF2B5EF4-FFF2-40B4-BE49-F238E27FC236}">
                <a16:creationId xmlns:a16="http://schemas.microsoft.com/office/drawing/2014/main" id="{89E02340-1400-4E7A-AFD3-8E8F595DD753}"/>
              </a:ext>
            </a:extLst>
          </p:cNvPr>
          <p:cNvPicPr>
            <a:picLocks noChangeAspect="1"/>
          </p:cNvPicPr>
          <p:nvPr/>
        </p:nvPicPr>
        <p:blipFill>
          <a:blip r:embed="rId7"/>
          <a:stretch>
            <a:fillRect/>
          </a:stretch>
        </p:blipFill>
        <p:spPr>
          <a:xfrm>
            <a:off x="1176254" y="1812424"/>
            <a:ext cx="8680127" cy="3588638"/>
          </a:xfrm>
          <a:prstGeom prst="rect">
            <a:avLst/>
          </a:prstGeom>
        </p:spPr>
      </p:pic>
      <p:pic>
        <p:nvPicPr>
          <p:cNvPr id="55" name="Picture 54">
            <a:extLst>
              <a:ext uri="{FF2B5EF4-FFF2-40B4-BE49-F238E27FC236}">
                <a16:creationId xmlns:a16="http://schemas.microsoft.com/office/drawing/2014/main" id="{71F40978-7849-4150-BABC-C826EB501957}"/>
              </a:ext>
            </a:extLst>
          </p:cNvPr>
          <p:cNvPicPr>
            <a:picLocks noChangeAspect="1"/>
          </p:cNvPicPr>
          <p:nvPr/>
        </p:nvPicPr>
        <p:blipFill>
          <a:blip r:embed="rId8"/>
          <a:stretch>
            <a:fillRect/>
          </a:stretch>
        </p:blipFill>
        <p:spPr>
          <a:xfrm>
            <a:off x="2984385" y="5447481"/>
            <a:ext cx="962791" cy="1361882"/>
          </a:xfrm>
          <a:prstGeom prst="rect">
            <a:avLst/>
          </a:prstGeom>
          <a:ln>
            <a:solidFill>
              <a:schemeClr val="tx1"/>
            </a:solidFill>
          </a:ln>
        </p:spPr>
      </p:pic>
      <p:pic>
        <p:nvPicPr>
          <p:cNvPr id="56" name="Picture 55">
            <a:extLst>
              <a:ext uri="{FF2B5EF4-FFF2-40B4-BE49-F238E27FC236}">
                <a16:creationId xmlns:a16="http://schemas.microsoft.com/office/drawing/2014/main" id="{503B9DD6-67D4-4DB1-8EE5-D83B0A42C045}"/>
              </a:ext>
            </a:extLst>
          </p:cNvPr>
          <p:cNvPicPr>
            <a:picLocks noChangeAspect="1"/>
          </p:cNvPicPr>
          <p:nvPr/>
        </p:nvPicPr>
        <p:blipFill>
          <a:blip r:embed="rId9"/>
          <a:stretch>
            <a:fillRect/>
          </a:stretch>
        </p:blipFill>
        <p:spPr>
          <a:xfrm>
            <a:off x="1823764" y="5441184"/>
            <a:ext cx="962752" cy="1361241"/>
          </a:xfrm>
          <a:prstGeom prst="rect">
            <a:avLst/>
          </a:prstGeom>
          <a:ln>
            <a:solidFill>
              <a:schemeClr val="tx1"/>
            </a:solidFill>
          </a:ln>
        </p:spPr>
      </p:pic>
      <p:pic>
        <p:nvPicPr>
          <p:cNvPr id="57" name="Picture 56">
            <a:extLst>
              <a:ext uri="{FF2B5EF4-FFF2-40B4-BE49-F238E27FC236}">
                <a16:creationId xmlns:a16="http://schemas.microsoft.com/office/drawing/2014/main" id="{071E273E-F56A-4468-94AB-3B548E162161}"/>
              </a:ext>
            </a:extLst>
          </p:cNvPr>
          <p:cNvPicPr>
            <a:picLocks noChangeAspect="1"/>
          </p:cNvPicPr>
          <p:nvPr/>
        </p:nvPicPr>
        <p:blipFill>
          <a:blip r:embed="rId10"/>
          <a:stretch>
            <a:fillRect/>
          </a:stretch>
        </p:blipFill>
        <p:spPr>
          <a:xfrm>
            <a:off x="4155912" y="5443031"/>
            <a:ext cx="962752" cy="1361241"/>
          </a:xfrm>
          <a:prstGeom prst="rect">
            <a:avLst/>
          </a:prstGeom>
          <a:ln>
            <a:solidFill>
              <a:schemeClr val="tx1"/>
            </a:solidFill>
          </a:ln>
        </p:spPr>
      </p:pic>
      <p:pic>
        <p:nvPicPr>
          <p:cNvPr id="58" name="Picture 57">
            <a:extLst>
              <a:ext uri="{FF2B5EF4-FFF2-40B4-BE49-F238E27FC236}">
                <a16:creationId xmlns:a16="http://schemas.microsoft.com/office/drawing/2014/main" id="{B4D7D8E1-0FED-4A82-8089-D2BA6F37AFFC}"/>
              </a:ext>
            </a:extLst>
          </p:cNvPr>
          <p:cNvPicPr>
            <a:picLocks noChangeAspect="1"/>
          </p:cNvPicPr>
          <p:nvPr/>
        </p:nvPicPr>
        <p:blipFill>
          <a:blip r:embed="rId11"/>
          <a:stretch>
            <a:fillRect/>
          </a:stretch>
        </p:blipFill>
        <p:spPr>
          <a:xfrm>
            <a:off x="5388897" y="5431436"/>
            <a:ext cx="959747" cy="1361241"/>
          </a:xfrm>
          <a:prstGeom prst="rect">
            <a:avLst/>
          </a:prstGeom>
          <a:ln>
            <a:solidFill>
              <a:schemeClr val="tx1"/>
            </a:solidFill>
          </a:ln>
        </p:spPr>
      </p:pic>
      <p:pic>
        <p:nvPicPr>
          <p:cNvPr id="59" name="Picture 58">
            <a:extLst>
              <a:ext uri="{FF2B5EF4-FFF2-40B4-BE49-F238E27FC236}">
                <a16:creationId xmlns:a16="http://schemas.microsoft.com/office/drawing/2014/main" id="{62438B80-857B-4DB3-AE23-E655BFEAC1E0}"/>
              </a:ext>
            </a:extLst>
          </p:cNvPr>
          <p:cNvPicPr>
            <a:picLocks noChangeAspect="1"/>
          </p:cNvPicPr>
          <p:nvPr/>
        </p:nvPicPr>
        <p:blipFill>
          <a:blip r:embed="rId12"/>
          <a:stretch>
            <a:fillRect/>
          </a:stretch>
        </p:blipFill>
        <p:spPr>
          <a:xfrm>
            <a:off x="7753262" y="5432100"/>
            <a:ext cx="964346" cy="1361241"/>
          </a:xfrm>
          <a:prstGeom prst="rect">
            <a:avLst/>
          </a:prstGeom>
          <a:ln>
            <a:solidFill>
              <a:schemeClr val="tx1"/>
            </a:solidFill>
          </a:ln>
        </p:spPr>
      </p:pic>
      <p:pic>
        <p:nvPicPr>
          <p:cNvPr id="60" name="Picture 59">
            <a:extLst>
              <a:ext uri="{FF2B5EF4-FFF2-40B4-BE49-F238E27FC236}">
                <a16:creationId xmlns:a16="http://schemas.microsoft.com/office/drawing/2014/main" id="{C2420531-7A09-40E4-BDCC-4D33F304B182}"/>
              </a:ext>
            </a:extLst>
          </p:cNvPr>
          <p:cNvPicPr>
            <a:picLocks noChangeAspect="1"/>
          </p:cNvPicPr>
          <p:nvPr/>
        </p:nvPicPr>
        <p:blipFill>
          <a:blip r:embed="rId13"/>
          <a:stretch>
            <a:fillRect/>
          </a:stretch>
        </p:blipFill>
        <p:spPr>
          <a:xfrm>
            <a:off x="6617412" y="5433895"/>
            <a:ext cx="911852" cy="1361241"/>
          </a:xfrm>
          <a:prstGeom prst="rect">
            <a:avLst/>
          </a:prstGeom>
          <a:ln>
            <a:solidFill>
              <a:schemeClr val="tx1"/>
            </a:solidFill>
          </a:ln>
        </p:spPr>
      </p:pic>
      <p:pic>
        <p:nvPicPr>
          <p:cNvPr id="61" name="Picture 60">
            <a:extLst>
              <a:ext uri="{FF2B5EF4-FFF2-40B4-BE49-F238E27FC236}">
                <a16:creationId xmlns:a16="http://schemas.microsoft.com/office/drawing/2014/main" id="{4FF2EAF9-3553-4234-944A-B196AC6B05A4}"/>
              </a:ext>
            </a:extLst>
          </p:cNvPr>
          <p:cNvPicPr>
            <a:picLocks noChangeAspect="1"/>
          </p:cNvPicPr>
          <p:nvPr/>
        </p:nvPicPr>
        <p:blipFill>
          <a:blip r:embed="rId14"/>
          <a:stretch>
            <a:fillRect/>
          </a:stretch>
        </p:blipFill>
        <p:spPr>
          <a:xfrm>
            <a:off x="8941606" y="5422329"/>
            <a:ext cx="1003588" cy="1361241"/>
          </a:xfrm>
          <a:prstGeom prst="rect">
            <a:avLst/>
          </a:prstGeom>
          <a:ln>
            <a:solidFill>
              <a:schemeClr val="tx1"/>
            </a:solidFill>
          </a:ln>
        </p:spPr>
      </p:pic>
    </p:spTree>
    <p:extLst>
      <p:ext uri="{BB962C8B-B14F-4D97-AF65-F5344CB8AC3E}">
        <p14:creationId xmlns:p14="http://schemas.microsoft.com/office/powerpoint/2010/main" val="2272502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322942" y="3670300"/>
            <a:ext cx="7850555" cy="625642"/>
          </a:xfrm>
        </p:spPr>
        <p:txBody>
          <a:bodyPr>
            <a:noAutofit/>
          </a:bodyPr>
          <a:lstStyle/>
          <a:p>
            <a:br>
              <a:rPr lang="nl-BE" sz="2800" b="1" dirty="0">
                <a:solidFill>
                  <a:srgbClr val="006583"/>
                </a:solidFill>
                <a:latin typeface="Calibri"/>
                <a:cs typeface="Calibri"/>
              </a:rPr>
            </a:br>
            <a:br>
              <a:rPr lang="nl-BE" sz="2800" b="1" dirty="0">
                <a:solidFill>
                  <a:srgbClr val="006583"/>
                </a:solidFill>
                <a:latin typeface="Calibri"/>
                <a:cs typeface="Calibri"/>
              </a:rPr>
            </a:br>
            <a:br>
              <a:rPr lang="nl-BE" sz="2800" b="1" dirty="0">
                <a:solidFill>
                  <a:srgbClr val="006583"/>
                </a:solidFill>
                <a:latin typeface="Calibri"/>
                <a:cs typeface="Calibri"/>
              </a:rPr>
            </a:br>
            <a:r>
              <a:rPr lang="nl-BE" sz="4000" b="1" dirty="0">
                <a:solidFill>
                  <a:srgbClr val="006583"/>
                </a:solidFill>
                <a:latin typeface="Calibri"/>
                <a:cs typeface="Calibri"/>
              </a:rPr>
              <a:t>4. </a:t>
            </a:r>
            <a:r>
              <a:rPr lang="nl-NL" sz="4000" b="1" dirty="0">
                <a:solidFill>
                  <a:srgbClr val="006583"/>
                </a:solidFill>
                <a:latin typeface="Calibri"/>
                <a:cs typeface="Calibri"/>
              </a:rPr>
              <a:t>Een toegenomen financiering voor marien onderzoek &amp; innovatie</a:t>
            </a:r>
            <a:endParaRPr lang="en-US" sz="2800" b="1" dirty="0">
              <a:solidFill>
                <a:srgbClr val="006583"/>
              </a:solidFill>
              <a:latin typeface="Calibri"/>
              <a:cs typeface="Calibri"/>
            </a:endParaRPr>
          </a:p>
        </p:txBody>
      </p:sp>
    </p:spTree>
    <p:extLst>
      <p:ext uri="{BB962C8B-B14F-4D97-AF65-F5344CB8AC3E}">
        <p14:creationId xmlns:p14="http://schemas.microsoft.com/office/powerpoint/2010/main" val="12318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8" name="Shape 6">
            <a:extLst>
              <a:ext uri="{FF2B5EF4-FFF2-40B4-BE49-F238E27FC236}">
                <a16:creationId xmlns:a16="http://schemas.microsoft.com/office/drawing/2014/main" id="{B5CB1CEB-4974-4A92-823E-CA29B1F40CBE}"/>
              </a:ext>
            </a:extLst>
          </p:cNvPr>
          <p:cNvSpPr/>
          <p:nvPr/>
        </p:nvSpPr>
        <p:spPr>
          <a:xfrm flipH="1">
            <a:off x="359465"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sp>
        <p:nvSpPr>
          <p:cNvPr id="9" name="Title 14">
            <a:extLst>
              <a:ext uri="{FF2B5EF4-FFF2-40B4-BE49-F238E27FC236}">
                <a16:creationId xmlns:a16="http://schemas.microsoft.com/office/drawing/2014/main" id="{41F14A29-DB8C-465A-8F18-002C64703413}"/>
              </a:ext>
            </a:extLst>
          </p:cNvPr>
          <p:cNvSpPr>
            <a:spLocks noGrp="1"/>
          </p:cNvSpPr>
          <p:nvPr>
            <p:ph type="title"/>
          </p:nvPr>
        </p:nvSpPr>
        <p:spPr>
          <a:xfrm>
            <a:off x="1322943" y="808040"/>
            <a:ext cx="4426104" cy="625642"/>
          </a:xfrm>
        </p:spPr>
        <p:txBody>
          <a:bodyPr>
            <a:noAutofit/>
          </a:bodyPr>
          <a:lstStyle/>
          <a:p>
            <a:r>
              <a:rPr lang="nl-BE" sz="2800" b="1" dirty="0">
                <a:solidFill>
                  <a:srgbClr val="006583"/>
                </a:solidFill>
                <a:latin typeface="Calibri"/>
                <a:cs typeface="Calibri"/>
              </a:rPr>
              <a:t>Toelichting</a:t>
            </a:r>
            <a:endParaRPr lang="en-US" sz="2800" b="1" dirty="0">
              <a:solidFill>
                <a:srgbClr val="006583"/>
              </a:solidFill>
              <a:latin typeface="Calibri"/>
              <a:cs typeface="Calibri"/>
            </a:endParaRPr>
          </a:p>
        </p:txBody>
      </p:sp>
      <p:sp>
        <p:nvSpPr>
          <p:cNvPr id="10" name="Content Placeholder 5">
            <a:extLst>
              <a:ext uri="{FF2B5EF4-FFF2-40B4-BE49-F238E27FC236}">
                <a16:creationId xmlns:a16="http://schemas.microsoft.com/office/drawing/2014/main" id="{F9FA1FAD-7643-469B-9760-C1FBADA6380A}"/>
              </a:ext>
            </a:extLst>
          </p:cNvPr>
          <p:cNvSpPr>
            <a:spLocks noGrp="1"/>
          </p:cNvSpPr>
          <p:nvPr>
            <p:ph idx="1"/>
          </p:nvPr>
        </p:nvSpPr>
        <p:spPr>
          <a:xfrm>
            <a:off x="1406318" y="1709028"/>
            <a:ext cx="10649847" cy="4873625"/>
          </a:xfrm>
        </p:spPr>
        <p:txBody>
          <a:bodyPr>
            <a:normAutofit fontScale="92500" lnSpcReduction="20000"/>
          </a:bodyPr>
          <a:lstStyle/>
          <a:p>
            <a:r>
              <a:rPr lang="nl-BE" sz="2400" dirty="0"/>
              <a:t>Meest gangbare </a:t>
            </a:r>
            <a:r>
              <a:rPr lang="nl-BE" sz="2400" b="1" u="sng" dirty="0"/>
              <a:t>competitieve</a:t>
            </a:r>
            <a:r>
              <a:rPr lang="nl-BE" sz="2400" dirty="0"/>
              <a:t> financieringskanalen (2008-2022)</a:t>
            </a:r>
          </a:p>
          <a:p>
            <a:pPr lvl="1"/>
            <a:r>
              <a:rPr lang="nl-BE" sz="2000" dirty="0"/>
              <a:t>Niet exhaustief</a:t>
            </a:r>
          </a:p>
          <a:p>
            <a:pPr lvl="1"/>
            <a:r>
              <a:rPr lang="nl-BE" sz="2000" dirty="0"/>
              <a:t>Investeringen OI &amp; rechtstreekse overheidsfinanciering voor univ/wet.inst. niet meegenomen </a:t>
            </a:r>
          </a:p>
          <a:p>
            <a:endParaRPr lang="nl-BE" sz="2400" dirty="0"/>
          </a:p>
          <a:p>
            <a:r>
              <a:rPr lang="nl-BE" sz="2400" dirty="0"/>
              <a:t>Beschouwde kanalen</a:t>
            </a:r>
          </a:p>
          <a:p>
            <a:pPr lvl="1"/>
            <a:r>
              <a:rPr lang="nl-BE" sz="2000" dirty="0">
                <a:solidFill>
                  <a:schemeClr val="accent5">
                    <a:lumMod val="75000"/>
                  </a:schemeClr>
                </a:solidFill>
              </a:rPr>
              <a:t>EU 	KP7 – Horizon 2020 – Horizon Europe – Interreg IV-V-VI – EFMZV(A)</a:t>
            </a:r>
          </a:p>
          <a:p>
            <a:pPr lvl="1"/>
            <a:r>
              <a:rPr lang="nl-BE" sz="2000" dirty="0">
                <a:solidFill>
                  <a:schemeClr val="tx1">
                    <a:lumMod val="50000"/>
                    <a:lumOff val="50000"/>
                  </a:schemeClr>
                </a:solidFill>
              </a:rPr>
              <a:t>FED	BELSPO - ETF</a:t>
            </a:r>
          </a:p>
          <a:p>
            <a:pPr lvl="1"/>
            <a:r>
              <a:rPr lang="nl-BE" sz="2000" dirty="0">
                <a:solidFill>
                  <a:srgbClr val="FFC000"/>
                </a:solidFill>
              </a:rPr>
              <a:t>VL	VLAIO (IWT) – FWO – BOF – IOF – VLIR-UOS* - FUST</a:t>
            </a:r>
          </a:p>
          <a:p>
            <a:endParaRPr lang="nl-BE" sz="2400" dirty="0"/>
          </a:p>
          <a:p>
            <a:r>
              <a:rPr lang="nl-BE" sz="2400" dirty="0"/>
              <a:t>Aanpak</a:t>
            </a:r>
          </a:p>
          <a:p>
            <a:pPr lvl="1"/>
            <a:r>
              <a:rPr lang="nl-BE" sz="2000" b="1" dirty="0"/>
              <a:t>Bevraging projectdatabanken </a:t>
            </a:r>
            <a:r>
              <a:rPr lang="nl-BE" sz="2000" dirty="0"/>
              <a:t>i.s.m. EWI, VLAIO, FWO, BELSPO, FOD Economie</a:t>
            </a:r>
          </a:p>
          <a:p>
            <a:pPr lvl="1"/>
            <a:r>
              <a:rPr lang="nl-BE" sz="2000" b="1" dirty="0"/>
              <a:t>Screening (VLIZ) </a:t>
            </a:r>
            <a:r>
              <a:rPr lang="nl-BE" sz="2000" dirty="0"/>
              <a:t>mariene/maritieme thematiek binnen project</a:t>
            </a:r>
          </a:p>
          <a:p>
            <a:pPr lvl="1"/>
            <a:r>
              <a:rPr lang="nl-BE" sz="2000" b="1" dirty="0"/>
              <a:t>Aanleveren budgetinfo </a:t>
            </a:r>
            <a:r>
              <a:rPr lang="nl-BE" sz="2000" dirty="0"/>
              <a:t>door EWI, VLAIO, FWO, BELSPO, FOD Economie</a:t>
            </a:r>
          </a:p>
          <a:p>
            <a:pPr lvl="1"/>
            <a:r>
              <a:rPr lang="nl-BE" sz="2000" b="1" dirty="0"/>
              <a:t>Partnerbudgetten</a:t>
            </a:r>
            <a:r>
              <a:rPr lang="nl-BE" sz="2000" dirty="0"/>
              <a:t> van Belgische organisaties</a:t>
            </a:r>
          </a:p>
          <a:p>
            <a:pPr lvl="1"/>
            <a:r>
              <a:rPr lang="nl-BE" sz="2000" dirty="0"/>
              <a:t>Partnerbudgetten toegekend aan </a:t>
            </a:r>
            <a:r>
              <a:rPr lang="nl-BE" sz="2000" b="1" dirty="0"/>
              <a:t>startjaar</a:t>
            </a:r>
            <a:r>
              <a:rPr lang="nl-BE" sz="2000" dirty="0"/>
              <a:t> van het project</a:t>
            </a:r>
          </a:p>
          <a:p>
            <a:endParaRPr lang="nl-BE" sz="2400" dirty="0"/>
          </a:p>
          <a:p>
            <a:pPr marL="457200" lvl="1" indent="0">
              <a:buNone/>
            </a:pPr>
            <a:endParaRPr lang="nl-BE" sz="2000" dirty="0"/>
          </a:p>
        </p:txBody>
      </p:sp>
      <p:sp>
        <p:nvSpPr>
          <p:cNvPr id="11" name="Rectangle: Rounded Corners 10">
            <a:extLst>
              <a:ext uri="{FF2B5EF4-FFF2-40B4-BE49-F238E27FC236}">
                <a16:creationId xmlns:a16="http://schemas.microsoft.com/office/drawing/2014/main" id="{76B300E5-0D01-417B-BDA0-DFAEA8971C31}"/>
              </a:ext>
            </a:extLst>
          </p:cNvPr>
          <p:cNvSpPr/>
          <p:nvPr/>
        </p:nvSpPr>
        <p:spPr>
          <a:xfrm>
            <a:off x="3267075" y="3238500"/>
            <a:ext cx="3743325" cy="257175"/>
          </a:xfrm>
          <a:prstGeom prst="round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C4454A7-16FE-4A0F-80C8-CA60C75419D9}"/>
              </a:ext>
            </a:extLst>
          </p:cNvPr>
          <p:cNvSpPr/>
          <p:nvPr/>
        </p:nvSpPr>
        <p:spPr>
          <a:xfrm>
            <a:off x="3267075" y="3524250"/>
            <a:ext cx="1438275" cy="257175"/>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E820D16-A82C-44C2-B7C7-0B8D9117967F}"/>
              </a:ext>
            </a:extLst>
          </p:cNvPr>
          <p:cNvSpPr/>
          <p:nvPr/>
        </p:nvSpPr>
        <p:spPr>
          <a:xfrm>
            <a:off x="3276600" y="3810000"/>
            <a:ext cx="1990725" cy="25717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97A5989-EECF-4AE1-8467-A607BD4ACB11}"/>
              </a:ext>
            </a:extLst>
          </p:cNvPr>
          <p:cNvSpPr/>
          <p:nvPr/>
        </p:nvSpPr>
        <p:spPr>
          <a:xfrm>
            <a:off x="2771775" y="3162468"/>
            <a:ext cx="6096000" cy="969496"/>
          </a:xfrm>
          <a:prstGeom prst="rect">
            <a:avLst/>
          </a:prstGeom>
        </p:spPr>
        <p:txBody>
          <a:bodyPr>
            <a:spAutoFit/>
          </a:bodyPr>
          <a:lstStyle/>
          <a:p>
            <a:pPr lvl="1"/>
            <a:r>
              <a:rPr lang="nl-BE" sz="1900" dirty="0">
                <a:solidFill>
                  <a:schemeClr val="bg1"/>
                </a:solidFill>
              </a:rPr>
              <a:t>KP7 – Horizon 2020 – Horizon Europe </a:t>
            </a:r>
          </a:p>
          <a:p>
            <a:pPr lvl="1"/>
            <a:r>
              <a:rPr lang="nl-BE" sz="1900" dirty="0">
                <a:solidFill>
                  <a:schemeClr val="bg1"/>
                </a:solidFill>
              </a:rPr>
              <a:t>BELSPO - ETF</a:t>
            </a:r>
          </a:p>
          <a:p>
            <a:pPr lvl="1"/>
            <a:r>
              <a:rPr lang="nl-BE" sz="1900" dirty="0">
                <a:solidFill>
                  <a:schemeClr val="bg1"/>
                </a:solidFill>
              </a:rPr>
              <a:t>VLAIO (IWT) – FWO</a:t>
            </a:r>
          </a:p>
        </p:txBody>
      </p:sp>
      <p:sp>
        <p:nvSpPr>
          <p:cNvPr id="16" name="Rectangle: Rounded Corners 15">
            <a:extLst>
              <a:ext uri="{FF2B5EF4-FFF2-40B4-BE49-F238E27FC236}">
                <a16:creationId xmlns:a16="http://schemas.microsoft.com/office/drawing/2014/main" id="{EDF4CA63-775A-4018-B6E9-52B6C6F6990D}"/>
              </a:ext>
            </a:extLst>
          </p:cNvPr>
          <p:cNvSpPr/>
          <p:nvPr/>
        </p:nvSpPr>
        <p:spPr>
          <a:xfrm>
            <a:off x="1800225" y="3219450"/>
            <a:ext cx="1000125" cy="847725"/>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0D81DFFE-FF64-4EC5-8270-8898FE25C5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51860" y="6353175"/>
            <a:ext cx="549639" cy="349250"/>
          </a:xfrm>
          <a:prstGeom prst="rect">
            <a:avLst/>
          </a:prstGeom>
        </p:spPr>
      </p:pic>
    </p:spTree>
    <p:extLst>
      <p:ext uri="{BB962C8B-B14F-4D97-AF65-F5344CB8AC3E}">
        <p14:creationId xmlns:p14="http://schemas.microsoft.com/office/powerpoint/2010/main" val="299847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6"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070024" y="735013"/>
            <a:ext cx="4426104" cy="625642"/>
          </a:xfrm>
        </p:spPr>
        <p:txBody>
          <a:bodyPr>
            <a:noAutofit/>
          </a:bodyPr>
          <a:lstStyle/>
          <a:p>
            <a:r>
              <a:rPr lang="nl-BE" sz="2800" b="1" dirty="0">
                <a:solidFill>
                  <a:srgbClr val="006583"/>
                </a:solidFill>
                <a:latin typeface="Calibri"/>
                <a:cs typeface="Calibri"/>
              </a:rPr>
              <a:t>EU Kaderprogramma’s</a:t>
            </a:r>
            <a:endParaRPr lang="en-US" sz="2800" b="1" dirty="0">
              <a:solidFill>
                <a:srgbClr val="006583"/>
              </a:solidFill>
              <a:latin typeface="Calibri"/>
              <a:cs typeface="Calibri"/>
            </a:endParaRPr>
          </a:p>
        </p:txBody>
      </p:sp>
      <p:pic>
        <p:nvPicPr>
          <p:cNvPr id="14" name="Picture 13">
            <a:extLst>
              <a:ext uri="{FF2B5EF4-FFF2-40B4-BE49-F238E27FC236}">
                <a16:creationId xmlns:a16="http://schemas.microsoft.com/office/drawing/2014/main" id="{5E42D34C-BADE-4E38-ACD9-165E98F0D3A1}"/>
              </a:ext>
            </a:extLst>
          </p:cNvPr>
          <p:cNvPicPr>
            <a:picLocks noChangeAspect="1"/>
          </p:cNvPicPr>
          <p:nvPr/>
        </p:nvPicPr>
        <p:blipFill>
          <a:blip r:embed="rId5"/>
          <a:stretch>
            <a:fillRect/>
          </a:stretch>
        </p:blipFill>
        <p:spPr>
          <a:xfrm>
            <a:off x="1198478" y="1421784"/>
            <a:ext cx="6266645" cy="5128241"/>
          </a:xfrm>
          <a:prstGeom prst="rect">
            <a:avLst/>
          </a:prstGeom>
        </p:spPr>
      </p:pic>
      <p:sp>
        <p:nvSpPr>
          <p:cNvPr id="8" name="Tekstvak 7">
            <a:extLst>
              <a:ext uri="{FF2B5EF4-FFF2-40B4-BE49-F238E27FC236}">
                <a16:creationId xmlns:a16="http://schemas.microsoft.com/office/drawing/2014/main" id="{0791136D-779C-48D7-91A4-9E92CE186CFF}"/>
              </a:ext>
            </a:extLst>
          </p:cNvPr>
          <p:cNvSpPr txBox="1"/>
          <p:nvPr/>
        </p:nvSpPr>
        <p:spPr>
          <a:xfrm>
            <a:off x="8168301" y="3429000"/>
            <a:ext cx="3146899" cy="686470"/>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Gemiddeld BEL partnerbudget per jaar (2014-2022)</a:t>
            </a:r>
            <a:endParaRPr lang="nl-BE" sz="1400" dirty="0">
              <a:solidFill>
                <a:srgbClr val="006583"/>
              </a:solidFill>
              <a:latin typeface="Sofia Pro" pitchFamily="2" charset="0"/>
            </a:endParaRPr>
          </a:p>
        </p:txBody>
      </p:sp>
      <p:sp>
        <p:nvSpPr>
          <p:cNvPr id="9" name="Tekstvak 7">
            <a:extLst>
              <a:ext uri="{FF2B5EF4-FFF2-40B4-BE49-F238E27FC236}">
                <a16:creationId xmlns:a16="http://schemas.microsoft.com/office/drawing/2014/main" id="{AD0A6774-BA05-4F44-ACE6-ECA07DBB17D2}"/>
              </a:ext>
            </a:extLst>
          </p:cNvPr>
          <p:cNvSpPr txBox="1"/>
          <p:nvPr/>
        </p:nvSpPr>
        <p:spPr>
          <a:xfrm>
            <a:off x="8168302" y="2662325"/>
            <a:ext cx="2859479" cy="799899"/>
          </a:xfrm>
          <a:prstGeom prst="rect">
            <a:avLst/>
          </a:prstGeom>
          <a:noFill/>
        </p:spPr>
        <p:txBody>
          <a:bodyPr wrap="square" rtlCol="0">
            <a:spAutoFit/>
          </a:bodyPr>
          <a:lstStyle/>
          <a:p>
            <a:pPr algn="just">
              <a:lnSpc>
                <a:spcPct val="110000"/>
              </a:lnSpc>
            </a:pPr>
            <a:r>
              <a:rPr lang="nl-NL" sz="4400" b="1" dirty="0">
                <a:solidFill>
                  <a:srgbClr val="31B7BC"/>
                </a:solidFill>
                <a:latin typeface="Sofia Pro" pitchFamily="2" charset="0"/>
              </a:rPr>
              <a:t>€18,5M/jr</a:t>
            </a:r>
            <a:endParaRPr lang="nl-BE" sz="1100" dirty="0">
              <a:solidFill>
                <a:srgbClr val="354D9B"/>
              </a:solidFill>
              <a:latin typeface="Sofia Pro" pitchFamily="2" charset="0"/>
            </a:endParaRPr>
          </a:p>
        </p:txBody>
      </p:sp>
    </p:spTree>
    <p:extLst>
      <p:ext uri="{BB962C8B-B14F-4D97-AF65-F5344CB8AC3E}">
        <p14:creationId xmlns:p14="http://schemas.microsoft.com/office/powerpoint/2010/main" val="674017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070024" y="735013"/>
            <a:ext cx="4426104" cy="625642"/>
          </a:xfrm>
        </p:spPr>
        <p:txBody>
          <a:bodyPr>
            <a:noAutofit/>
          </a:bodyPr>
          <a:lstStyle/>
          <a:p>
            <a:r>
              <a:rPr lang="nl-BE" sz="2800" b="1" dirty="0">
                <a:solidFill>
                  <a:srgbClr val="006583"/>
                </a:solidFill>
                <a:latin typeface="Calibri"/>
                <a:cs typeface="Calibri"/>
              </a:rPr>
              <a:t>Federaal: BELSPO</a:t>
            </a:r>
            <a:endParaRPr lang="en-US" sz="2800" b="1" dirty="0">
              <a:solidFill>
                <a:srgbClr val="006583"/>
              </a:solidFill>
              <a:latin typeface="Calibri"/>
              <a:cs typeface="Calibri"/>
            </a:endParaRPr>
          </a:p>
        </p:txBody>
      </p:sp>
      <p:pic>
        <p:nvPicPr>
          <p:cNvPr id="3" name="Picture 2">
            <a:extLst>
              <a:ext uri="{FF2B5EF4-FFF2-40B4-BE49-F238E27FC236}">
                <a16:creationId xmlns:a16="http://schemas.microsoft.com/office/drawing/2014/main" id="{DFDE1CB7-5968-4E5E-B7BA-A3223788D0A8}"/>
              </a:ext>
            </a:extLst>
          </p:cNvPr>
          <p:cNvPicPr>
            <a:picLocks noChangeAspect="1"/>
          </p:cNvPicPr>
          <p:nvPr/>
        </p:nvPicPr>
        <p:blipFill>
          <a:blip r:embed="rId5"/>
          <a:stretch>
            <a:fillRect/>
          </a:stretch>
        </p:blipFill>
        <p:spPr>
          <a:xfrm>
            <a:off x="1173823" y="1360655"/>
            <a:ext cx="6463520" cy="5325895"/>
          </a:xfrm>
          <a:prstGeom prst="rect">
            <a:avLst/>
          </a:prstGeom>
        </p:spPr>
      </p:pic>
      <p:sp>
        <p:nvSpPr>
          <p:cNvPr id="8" name="Tekstvak 7">
            <a:extLst>
              <a:ext uri="{FF2B5EF4-FFF2-40B4-BE49-F238E27FC236}">
                <a16:creationId xmlns:a16="http://schemas.microsoft.com/office/drawing/2014/main" id="{3D268BFA-32D9-4F92-8045-6BC068611809}"/>
              </a:ext>
            </a:extLst>
          </p:cNvPr>
          <p:cNvSpPr txBox="1"/>
          <p:nvPr/>
        </p:nvSpPr>
        <p:spPr>
          <a:xfrm>
            <a:off x="8168301" y="3429000"/>
            <a:ext cx="3146899" cy="686470"/>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Gemiddeld partnerbudget per jaar (2008-2022)</a:t>
            </a:r>
            <a:endParaRPr lang="nl-BE" sz="1400" dirty="0">
              <a:solidFill>
                <a:srgbClr val="006583"/>
              </a:solidFill>
              <a:latin typeface="Sofia Pro" pitchFamily="2" charset="0"/>
            </a:endParaRPr>
          </a:p>
        </p:txBody>
      </p:sp>
      <p:sp>
        <p:nvSpPr>
          <p:cNvPr id="9" name="Tekstvak 7">
            <a:extLst>
              <a:ext uri="{FF2B5EF4-FFF2-40B4-BE49-F238E27FC236}">
                <a16:creationId xmlns:a16="http://schemas.microsoft.com/office/drawing/2014/main" id="{BB59F3A9-4D55-421B-BEBE-CDE928DCB473}"/>
              </a:ext>
            </a:extLst>
          </p:cNvPr>
          <p:cNvSpPr txBox="1"/>
          <p:nvPr/>
        </p:nvSpPr>
        <p:spPr>
          <a:xfrm>
            <a:off x="8168302" y="2662325"/>
            <a:ext cx="2859479" cy="799899"/>
          </a:xfrm>
          <a:prstGeom prst="rect">
            <a:avLst/>
          </a:prstGeom>
          <a:noFill/>
        </p:spPr>
        <p:txBody>
          <a:bodyPr wrap="square" rtlCol="0">
            <a:spAutoFit/>
          </a:bodyPr>
          <a:lstStyle/>
          <a:p>
            <a:pPr algn="just">
              <a:lnSpc>
                <a:spcPct val="110000"/>
              </a:lnSpc>
            </a:pPr>
            <a:r>
              <a:rPr lang="nl-NL" sz="4400" b="1" dirty="0">
                <a:solidFill>
                  <a:srgbClr val="31B7BC"/>
                </a:solidFill>
                <a:latin typeface="Sofia Pro" pitchFamily="2" charset="0"/>
              </a:rPr>
              <a:t>€2,3M/jr</a:t>
            </a:r>
            <a:endParaRPr lang="nl-BE" sz="1100" dirty="0">
              <a:solidFill>
                <a:srgbClr val="354D9B"/>
              </a:solidFill>
              <a:latin typeface="Sofia Pro" pitchFamily="2" charset="0"/>
            </a:endParaRPr>
          </a:p>
        </p:txBody>
      </p:sp>
      <p:sp>
        <p:nvSpPr>
          <p:cNvPr id="13" name="Tekstvak 7">
            <a:extLst>
              <a:ext uri="{FF2B5EF4-FFF2-40B4-BE49-F238E27FC236}">
                <a16:creationId xmlns:a16="http://schemas.microsoft.com/office/drawing/2014/main" id="{E670E920-14DD-44EE-AD4A-6CB98336FA68}"/>
              </a:ext>
            </a:extLst>
          </p:cNvPr>
          <p:cNvSpPr txBox="1"/>
          <p:nvPr/>
        </p:nvSpPr>
        <p:spPr>
          <a:xfrm>
            <a:off x="8203045" y="5267709"/>
            <a:ext cx="3146899" cy="381771"/>
          </a:xfrm>
          <a:prstGeom prst="rect">
            <a:avLst/>
          </a:prstGeom>
          <a:noFill/>
        </p:spPr>
        <p:txBody>
          <a:bodyPr wrap="square" rtlCol="0">
            <a:spAutoFit/>
          </a:bodyPr>
          <a:lstStyle/>
          <a:p>
            <a:pPr>
              <a:lnSpc>
                <a:spcPct val="110000"/>
              </a:lnSpc>
            </a:pPr>
            <a:r>
              <a:rPr lang="nl-NL" dirty="0">
                <a:solidFill>
                  <a:schemeClr val="accent2"/>
                </a:solidFill>
                <a:latin typeface="Sofia Pro" pitchFamily="2" charset="0"/>
              </a:rPr>
              <a:t>Operationele werking Belgica</a:t>
            </a:r>
            <a:endParaRPr lang="nl-BE" sz="1400" dirty="0">
              <a:solidFill>
                <a:schemeClr val="accent2"/>
              </a:solidFill>
              <a:latin typeface="Sofia Pro" pitchFamily="2" charset="0"/>
            </a:endParaRPr>
          </a:p>
        </p:txBody>
      </p:sp>
      <p:sp>
        <p:nvSpPr>
          <p:cNvPr id="14" name="Tekstvak 7">
            <a:extLst>
              <a:ext uri="{FF2B5EF4-FFF2-40B4-BE49-F238E27FC236}">
                <a16:creationId xmlns:a16="http://schemas.microsoft.com/office/drawing/2014/main" id="{48BFF7FA-DAA0-4555-AEE0-D057688152A4}"/>
              </a:ext>
            </a:extLst>
          </p:cNvPr>
          <p:cNvSpPr txBox="1"/>
          <p:nvPr/>
        </p:nvSpPr>
        <p:spPr>
          <a:xfrm>
            <a:off x="8203046" y="4501034"/>
            <a:ext cx="2859479" cy="799899"/>
          </a:xfrm>
          <a:prstGeom prst="rect">
            <a:avLst/>
          </a:prstGeom>
          <a:noFill/>
        </p:spPr>
        <p:txBody>
          <a:bodyPr wrap="square" rtlCol="0">
            <a:spAutoFit/>
          </a:bodyPr>
          <a:lstStyle/>
          <a:p>
            <a:pPr algn="just">
              <a:lnSpc>
                <a:spcPct val="110000"/>
              </a:lnSpc>
            </a:pPr>
            <a:r>
              <a:rPr lang="nl-NL" sz="4400" b="1" dirty="0">
                <a:solidFill>
                  <a:schemeClr val="accent2"/>
                </a:solidFill>
                <a:latin typeface="Sofia Pro" pitchFamily="2" charset="0"/>
              </a:rPr>
              <a:t>(+ €6M/jr)</a:t>
            </a:r>
            <a:endParaRPr lang="nl-BE" sz="1100" dirty="0">
              <a:solidFill>
                <a:schemeClr val="accent2"/>
              </a:solidFill>
              <a:latin typeface="Sofia Pro" pitchFamily="2" charset="0"/>
            </a:endParaRPr>
          </a:p>
        </p:txBody>
      </p:sp>
    </p:spTree>
    <p:extLst>
      <p:ext uri="{BB962C8B-B14F-4D97-AF65-F5344CB8AC3E}">
        <p14:creationId xmlns:p14="http://schemas.microsoft.com/office/powerpoint/2010/main" val="2957013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070024" y="735013"/>
            <a:ext cx="4426104" cy="625642"/>
          </a:xfrm>
        </p:spPr>
        <p:txBody>
          <a:bodyPr>
            <a:noAutofit/>
          </a:bodyPr>
          <a:lstStyle/>
          <a:p>
            <a:r>
              <a:rPr lang="nl-BE" sz="2800" b="1" dirty="0">
                <a:solidFill>
                  <a:srgbClr val="006583"/>
                </a:solidFill>
                <a:latin typeface="Calibri"/>
                <a:cs typeface="Calibri"/>
              </a:rPr>
              <a:t>Federaal: ETF</a:t>
            </a:r>
            <a:endParaRPr lang="en-US" sz="2800" b="1" dirty="0">
              <a:solidFill>
                <a:srgbClr val="006583"/>
              </a:solidFill>
              <a:latin typeface="Calibri"/>
              <a:cs typeface="Calibri"/>
            </a:endParaRPr>
          </a:p>
        </p:txBody>
      </p:sp>
      <p:pic>
        <p:nvPicPr>
          <p:cNvPr id="5" name="Picture 4">
            <a:extLst>
              <a:ext uri="{FF2B5EF4-FFF2-40B4-BE49-F238E27FC236}">
                <a16:creationId xmlns:a16="http://schemas.microsoft.com/office/drawing/2014/main" id="{AD176AB3-6CF6-479E-BAED-2EF576A26E16}"/>
              </a:ext>
            </a:extLst>
          </p:cNvPr>
          <p:cNvPicPr>
            <a:picLocks noChangeAspect="1"/>
          </p:cNvPicPr>
          <p:nvPr/>
        </p:nvPicPr>
        <p:blipFill>
          <a:blip r:embed="rId5"/>
          <a:stretch>
            <a:fillRect/>
          </a:stretch>
        </p:blipFill>
        <p:spPr>
          <a:xfrm>
            <a:off x="1179773" y="1535280"/>
            <a:ext cx="7455785" cy="5014745"/>
          </a:xfrm>
          <a:prstGeom prst="rect">
            <a:avLst/>
          </a:prstGeom>
        </p:spPr>
      </p:pic>
      <p:sp>
        <p:nvSpPr>
          <p:cNvPr id="8" name="Tekstvak 7">
            <a:extLst>
              <a:ext uri="{FF2B5EF4-FFF2-40B4-BE49-F238E27FC236}">
                <a16:creationId xmlns:a16="http://schemas.microsoft.com/office/drawing/2014/main" id="{BEA27906-E092-4B44-8217-0E9437CBDD82}"/>
              </a:ext>
            </a:extLst>
          </p:cNvPr>
          <p:cNvSpPr txBox="1"/>
          <p:nvPr/>
        </p:nvSpPr>
        <p:spPr>
          <a:xfrm>
            <a:off x="8989619" y="3567223"/>
            <a:ext cx="3146899" cy="686470"/>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Gemiddeld partnerbudget per jaar (2018-2022)</a:t>
            </a:r>
            <a:endParaRPr lang="nl-BE" sz="1400" dirty="0">
              <a:solidFill>
                <a:srgbClr val="006583"/>
              </a:solidFill>
              <a:latin typeface="Sofia Pro" pitchFamily="2" charset="0"/>
            </a:endParaRPr>
          </a:p>
        </p:txBody>
      </p:sp>
      <p:sp>
        <p:nvSpPr>
          <p:cNvPr id="9" name="Tekstvak 7">
            <a:extLst>
              <a:ext uri="{FF2B5EF4-FFF2-40B4-BE49-F238E27FC236}">
                <a16:creationId xmlns:a16="http://schemas.microsoft.com/office/drawing/2014/main" id="{F42512E8-E8F3-42B4-B523-8F125114ACCC}"/>
              </a:ext>
            </a:extLst>
          </p:cNvPr>
          <p:cNvSpPr txBox="1"/>
          <p:nvPr/>
        </p:nvSpPr>
        <p:spPr>
          <a:xfrm>
            <a:off x="8989620" y="2800548"/>
            <a:ext cx="2859479" cy="799899"/>
          </a:xfrm>
          <a:prstGeom prst="rect">
            <a:avLst/>
          </a:prstGeom>
          <a:noFill/>
        </p:spPr>
        <p:txBody>
          <a:bodyPr wrap="square" rtlCol="0">
            <a:spAutoFit/>
          </a:bodyPr>
          <a:lstStyle/>
          <a:p>
            <a:pPr algn="just">
              <a:lnSpc>
                <a:spcPct val="110000"/>
              </a:lnSpc>
            </a:pPr>
            <a:r>
              <a:rPr lang="nl-NL" sz="4400" b="1" dirty="0">
                <a:solidFill>
                  <a:srgbClr val="31B7BC"/>
                </a:solidFill>
                <a:latin typeface="Sofia Pro" pitchFamily="2" charset="0"/>
              </a:rPr>
              <a:t>€7,6M/jr</a:t>
            </a:r>
            <a:endParaRPr lang="nl-BE" sz="1100" dirty="0">
              <a:solidFill>
                <a:srgbClr val="354D9B"/>
              </a:solidFill>
              <a:latin typeface="Sofia Pro" pitchFamily="2" charset="0"/>
            </a:endParaRPr>
          </a:p>
        </p:txBody>
      </p:sp>
    </p:spTree>
    <p:extLst>
      <p:ext uri="{BB962C8B-B14F-4D97-AF65-F5344CB8AC3E}">
        <p14:creationId xmlns:p14="http://schemas.microsoft.com/office/powerpoint/2010/main" val="634089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070024" y="735013"/>
            <a:ext cx="4426104" cy="625642"/>
          </a:xfrm>
        </p:spPr>
        <p:txBody>
          <a:bodyPr>
            <a:noAutofit/>
          </a:bodyPr>
          <a:lstStyle/>
          <a:p>
            <a:r>
              <a:rPr lang="nl-BE" sz="2800" b="1" dirty="0">
                <a:solidFill>
                  <a:srgbClr val="006583"/>
                </a:solidFill>
                <a:latin typeface="Calibri"/>
                <a:cs typeface="Calibri"/>
              </a:rPr>
              <a:t>Vlaams: VLAIO (IWT)</a:t>
            </a:r>
            <a:endParaRPr lang="en-US" sz="2800" b="1" dirty="0">
              <a:solidFill>
                <a:srgbClr val="006583"/>
              </a:solidFill>
              <a:latin typeface="Calibri"/>
              <a:cs typeface="Calibri"/>
            </a:endParaRPr>
          </a:p>
        </p:txBody>
      </p:sp>
      <p:pic>
        <p:nvPicPr>
          <p:cNvPr id="3" name="Picture 2">
            <a:extLst>
              <a:ext uri="{FF2B5EF4-FFF2-40B4-BE49-F238E27FC236}">
                <a16:creationId xmlns:a16="http://schemas.microsoft.com/office/drawing/2014/main" id="{525276BC-58B1-4D90-B94E-94AE8FA43EE3}"/>
              </a:ext>
            </a:extLst>
          </p:cNvPr>
          <p:cNvPicPr>
            <a:picLocks noChangeAspect="1"/>
          </p:cNvPicPr>
          <p:nvPr/>
        </p:nvPicPr>
        <p:blipFill>
          <a:blip r:embed="rId5"/>
          <a:stretch>
            <a:fillRect/>
          </a:stretch>
        </p:blipFill>
        <p:spPr>
          <a:xfrm>
            <a:off x="112667" y="1453744"/>
            <a:ext cx="6605564" cy="4936957"/>
          </a:xfrm>
          <a:prstGeom prst="rect">
            <a:avLst/>
          </a:prstGeom>
        </p:spPr>
      </p:pic>
      <p:pic>
        <p:nvPicPr>
          <p:cNvPr id="6" name="Picture 5">
            <a:extLst>
              <a:ext uri="{FF2B5EF4-FFF2-40B4-BE49-F238E27FC236}">
                <a16:creationId xmlns:a16="http://schemas.microsoft.com/office/drawing/2014/main" id="{AEBCE47B-7404-47B3-8315-E3EC618A13BB}"/>
              </a:ext>
            </a:extLst>
          </p:cNvPr>
          <p:cNvPicPr>
            <a:picLocks noChangeAspect="1"/>
          </p:cNvPicPr>
          <p:nvPr/>
        </p:nvPicPr>
        <p:blipFill rotWithShape="1">
          <a:blip r:embed="rId6"/>
          <a:srcRect l="3932" r="7730"/>
          <a:stretch/>
        </p:blipFill>
        <p:spPr>
          <a:xfrm>
            <a:off x="6797538" y="1453744"/>
            <a:ext cx="5349944" cy="3715323"/>
          </a:xfrm>
          <a:prstGeom prst="rect">
            <a:avLst/>
          </a:prstGeom>
        </p:spPr>
      </p:pic>
      <p:sp>
        <p:nvSpPr>
          <p:cNvPr id="8" name="Tekstvak 6">
            <a:extLst>
              <a:ext uri="{FF2B5EF4-FFF2-40B4-BE49-F238E27FC236}">
                <a16:creationId xmlns:a16="http://schemas.microsoft.com/office/drawing/2014/main" id="{80BB33C3-8D2C-441C-80C3-3D70349F00A0}"/>
              </a:ext>
            </a:extLst>
          </p:cNvPr>
          <p:cNvSpPr txBox="1"/>
          <p:nvPr/>
        </p:nvSpPr>
        <p:spPr>
          <a:xfrm>
            <a:off x="869056" y="6374831"/>
            <a:ext cx="5849175" cy="523220"/>
          </a:xfrm>
          <a:prstGeom prst="rect">
            <a:avLst/>
          </a:prstGeom>
          <a:noFill/>
        </p:spPr>
        <p:txBody>
          <a:bodyPr wrap="square" rtlCol="0">
            <a:spAutoFit/>
          </a:bodyPr>
          <a:lstStyle/>
          <a:p>
            <a:r>
              <a:rPr lang="nl-NL" sz="1400" i="1" dirty="0">
                <a:solidFill>
                  <a:schemeClr val="bg1">
                    <a:lumMod val="50000"/>
                  </a:schemeClr>
                </a:solidFill>
                <a:latin typeface="Sofia Pro" pitchFamily="2" charset="0"/>
              </a:rPr>
              <a:t>*</a:t>
            </a:r>
            <a:r>
              <a:rPr lang="nl-NL" sz="1400" i="1" dirty="0" err="1">
                <a:solidFill>
                  <a:schemeClr val="bg1">
                    <a:lumMod val="50000"/>
                  </a:schemeClr>
                </a:solidFill>
                <a:latin typeface="Sofia Pro" pitchFamily="2" charset="0"/>
              </a:rPr>
              <a:t>cSBOs</a:t>
            </a:r>
            <a:r>
              <a:rPr lang="nl-NL" sz="1400" i="1" dirty="0">
                <a:solidFill>
                  <a:schemeClr val="bg1">
                    <a:lumMod val="50000"/>
                  </a:schemeClr>
                </a:solidFill>
                <a:latin typeface="Sofia Pro" pitchFamily="2" charset="0"/>
              </a:rPr>
              <a:t> met </a:t>
            </a:r>
            <a:r>
              <a:rPr lang="nl-NL" sz="1400" i="1" dirty="0" err="1">
                <a:solidFill>
                  <a:schemeClr val="bg1">
                    <a:lumMod val="50000"/>
                  </a:schemeClr>
                </a:solidFill>
                <a:latin typeface="Sofia Pro" pitchFamily="2" charset="0"/>
              </a:rPr>
              <a:t>industrial</a:t>
            </a:r>
            <a:r>
              <a:rPr lang="nl-NL" sz="1400" i="1" dirty="0">
                <a:solidFill>
                  <a:schemeClr val="bg1">
                    <a:lumMod val="50000"/>
                  </a:schemeClr>
                </a:solidFill>
                <a:latin typeface="Sofia Pro" pitchFamily="2" charset="0"/>
              </a:rPr>
              <a:t> </a:t>
            </a:r>
            <a:r>
              <a:rPr lang="nl-NL" sz="1400" i="1" dirty="0" err="1">
                <a:solidFill>
                  <a:schemeClr val="bg1">
                    <a:lumMod val="50000"/>
                  </a:schemeClr>
                </a:solidFill>
                <a:latin typeface="Sofia Pro" pitchFamily="2" charset="0"/>
              </a:rPr>
              <a:t>advisory</a:t>
            </a:r>
            <a:r>
              <a:rPr lang="nl-NL" sz="1400" i="1" dirty="0">
                <a:solidFill>
                  <a:schemeClr val="bg1">
                    <a:lumMod val="50000"/>
                  </a:schemeClr>
                </a:solidFill>
                <a:latin typeface="Sofia Pro" pitchFamily="2" charset="0"/>
              </a:rPr>
              <a:t> boards worden hier ook weergegeven als een samenwerking tussen bedrijven en kennisinstellingen</a:t>
            </a:r>
            <a:endParaRPr lang="nl-BE" sz="1400" i="1" dirty="0">
              <a:solidFill>
                <a:schemeClr val="bg1">
                  <a:lumMod val="50000"/>
                </a:schemeClr>
              </a:solidFill>
              <a:effectLst/>
              <a:latin typeface="Sofia Pro" pitchFamily="2" charset="0"/>
            </a:endParaRPr>
          </a:p>
        </p:txBody>
      </p:sp>
      <p:sp>
        <p:nvSpPr>
          <p:cNvPr id="9" name="Tekstvak 7">
            <a:extLst>
              <a:ext uri="{FF2B5EF4-FFF2-40B4-BE49-F238E27FC236}">
                <a16:creationId xmlns:a16="http://schemas.microsoft.com/office/drawing/2014/main" id="{3762EDB7-8581-4DBA-A6B4-C86945F709CE}"/>
              </a:ext>
            </a:extLst>
          </p:cNvPr>
          <p:cNvSpPr txBox="1"/>
          <p:nvPr/>
        </p:nvSpPr>
        <p:spPr>
          <a:xfrm>
            <a:off x="7151010" y="5935742"/>
            <a:ext cx="3146899" cy="686470"/>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Gemiddeld partnerbudget per jaar (2008-2022)</a:t>
            </a:r>
            <a:endParaRPr lang="nl-BE" sz="1400" dirty="0">
              <a:solidFill>
                <a:srgbClr val="006583"/>
              </a:solidFill>
              <a:latin typeface="Sofia Pro" pitchFamily="2" charset="0"/>
            </a:endParaRPr>
          </a:p>
        </p:txBody>
      </p:sp>
      <p:sp>
        <p:nvSpPr>
          <p:cNvPr id="10" name="Tekstvak 7">
            <a:extLst>
              <a:ext uri="{FF2B5EF4-FFF2-40B4-BE49-F238E27FC236}">
                <a16:creationId xmlns:a16="http://schemas.microsoft.com/office/drawing/2014/main" id="{412E1D1F-F638-4253-A76C-C6474A887F49}"/>
              </a:ext>
            </a:extLst>
          </p:cNvPr>
          <p:cNvSpPr txBox="1"/>
          <p:nvPr/>
        </p:nvSpPr>
        <p:spPr>
          <a:xfrm>
            <a:off x="7151011" y="5169067"/>
            <a:ext cx="2859479" cy="799899"/>
          </a:xfrm>
          <a:prstGeom prst="rect">
            <a:avLst/>
          </a:prstGeom>
          <a:noFill/>
        </p:spPr>
        <p:txBody>
          <a:bodyPr wrap="square" rtlCol="0">
            <a:spAutoFit/>
          </a:bodyPr>
          <a:lstStyle/>
          <a:p>
            <a:pPr algn="just">
              <a:lnSpc>
                <a:spcPct val="110000"/>
              </a:lnSpc>
            </a:pPr>
            <a:r>
              <a:rPr lang="nl-NL" sz="4400" b="1" dirty="0">
                <a:solidFill>
                  <a:srgbClr val="31B7BC"/>
                </a:solidFill>
                <a:latin typeface="Sofia Pro" pitchFamily="2" charset="0"/>
              </a:rPr>
              <a:t>€8,7M/jr</a:t>
            </a:r>
            <a:endParaRPr lang="nl-BE" sz="1100" dirty="0">
              <a:solidFill>
                <a:srgbClr val="354D9B"/>
              </a:solidFill>
              <a:latin typeface="Sofia Pro" pitchFamily="2" charset="0"/>
            </a:endParaRPr>
          </a:p>
        </p:txBody>
      </p:sp>
    </p:spTree>
    <p:extLst>
      <p:ext uri="{BB962C8B-B14F-4D97-AF65-F5344CB8AC3E}">
        <p14:creationId xmlns:p14="http://schemas.microsoft.com/office/powerpoint/2010/main" val="564496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070024" y="735013"/>
            <a:ext cx="4426104" cy="625642"/>
          </a:xfrm>
        </p:spPr>
        <p:txBody>
          <a:bodyPr>
            <a:noAutofit/>
          </a:bodyPr>
          <a:lstStyle/>
          <a:p>
            <a:r>
              <a:rPr lang="nl-BE" sz="2800" b="1" dirty="0">
                <a:solidFill>
                  <a:srgbClr val="006583"/>
                </a:solidFill>
                <a:latin typeface="Calibri"/>
                <a:cs typeface="Calibri"/>
              </a:rPr>
              <a:t>Vlaams: FWO</a:t>
            </a:r>
            <a:endParaRPr lang="en-US" sz="2800" b="1" dirty="0">
              <a:solidFill>
                <a:srgbClr val="006583"/>
              </a:solidFill>
              <a:latin typeface="Calibri"/>
              <a:cs typeface="Calibri"/>
            </a:endParaRPr>
          </a:p>
        </p:txBody>
      </p:sp>
      <p:pic>
        <p:nvPicPr>
          <p:cNvPr id="3" name="Picture 2">
            <a:extLst>
              <a:ext uri="{FF2B5EF4-FFF2-40B4-BE49-F238E27FC236}">
                <a16:creationId xmlns:a16="http://schemas.microsoft.com/office/drawing/2014/main" id="{24ADBF34-4F62-41A6-B85D-42BE5AF419A7}"/>
              </a:ext>
            </a:extLst>
          </p:cNvPr>
          <p:cNvPicPr>
            <a:picLocks noChangeAspect="1"/>
          </p:cNvPicPr>
          <p:nvPr/>
        </p:nvPicPr>
        <p:blipFill>
          <a:blip r:embed="rId5"/>
          <a:stretch>
            <a:fillRect/>
          </a:stretch>
        </p:blipFill>
        <p:spPr>
          <a:xfrm>
            <a:off x="-4640" y="1445089"/>
            <a:ext cx="6050472" cy="4126111"/>
          </a:xfrm>
          <a:prstGeom prst="rect">
            <a:avLst/>
          </a:prstGeom>
        </p:spPr>
      </p:pic>
      <p:pic>
        <p:nvPicPr>
          <p:cNvPr id="5" name="Picture 4">
            <a:extLst>
              <a:ext uri="{FF2B5EF4-FFF2-40B4-BE49-F238E27FC236}">
                <a16:creationId xmlns:a16="http://schemas.microsoft.com/office/drawing/2014/main" id="{D6878D3E-2614-4C6C-BA7A-EAB6DB3B06FF}"/>
              </a:ext>
            </a:extLst>
          </p:cNvPr>
          <p:cNvPicPr>
            <a:picLocks noChangeAspect="1"/>
          </p:cNvPicPr>
          <p:nvPr/>
        </p:nvPicPr>
        <p:blipFill>
          <a:blip r:embed="rId6"/>
          <a:stretch>
            <a:fillRect/>
          </a:stretch>
        </p:blipFill>
        <p:spPr>
          <a:xfrm>
            <a:off x="6141528" y="1445089"/>
            <a:ext cx="6050472" cy="4088520"/>
          </a:xfrm>
          <a:prstGeom prst="rect">
            <a:avLst/>
          </a:prstGeom>
        </p:spPr>
      </p:pic>
      <p:sp>
        <p:nvSpPr>
          <p:cNvPr id="8" name="Tekstvak 7">
            <a:extLst>
              <a:ext uri="{FF2B5EF4-FFF2-40B4-BE49-F238E27FC236}">
                <a16:creationId xmlns:a16="http://schemas.microsoft.com/office/drawing/2014/main" id="{187B511D-07FC-4755-B9AD-A4A8381A4749}"/>
              </a:ext>
            </a:extLst>
          </p:cNvPr>
          <p:cNvSpPr txBox="1"/>
          <p:nvPr/>
        </p:nvSpPr>
        <p:spPr>
          <a:xfrm>
            <a:off x="2026483" y="6179586"/>
            <a:ext cx="3146899" cy="686470"/>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Gemiddeld partnerbudget per jaar (2008-2022)</a:t>
            </a:r>
            <a:endParaRPr lang="nl-BE" sz="1400" dirty="0">
              <a:solidFill>
                <a:srgbClr val="006583"/>
              </a:solidFill>
              <a:latin typeface="Sofia Pro" pitchFamily="2" charset="0"/>
            </a:endParaRPr>
          </a:p>
        </p:txBody>
      </p:sp>
      <p:sp>
        <p:nvSpPr>
          <p:cNvPr id="9" name="Tekstvak 7">
            <a:extLst>
              <a:ext uri="{FF2B5EF4-FFF2-40B4-BE49-F238E27FC236}">
                <a16:creationId xmlns:a16="http://schemas.microsoft.com/office/drawing/2014/main" id="{CBEF3650-91B0-4B5B-B6EE-9AC6FEA38DD4}"/>
              </a:ext>
            </a:extLst>
          </p:cNvPr>
          <p:cNvSpPr txBox="1"/>
          <p:nvPr/>
        </p:nvSpPr>
        <p:spPr>
          <a:xfrm>
            <a:off x="2026484" y="5561769"/>
            <a:ext cx="2859479" cy="735586"/>
          </a:xfrm>
          <a:prstGeom prst="rect">
            <a:avLst/>
          </a:prstGeom>
          <a:noFill/>
        </p:spPr>
        <p:txBody>
          <a:bodyPr wrap="square" rtlCol="0">
            <a:spAutoFit/>
          </a:bodyPr>
          <a:lstStyle/>
          <a:p>
            <a:pPr algn="just">
              <a:lnSpc>
                <a:spcPct val="110000"/>
              </a:lnSpc>
            </a:pPr>
            <a:r>
              <a:rPr lang="nl-NL" sz="4000" b="1" dirty="0">
                <a:solidFill>
                  <a:srgbClr val="31B7BC"/>
                </a:solidFill>
                <a:latin typeface="Sofia Pro" pitchFamily="2" charset="0"/>
              </a:rPr>
              <a:t>€3,2M/jr</a:t>
            </a:r>
            <a:endParaRPr lang="nl-BE" sz="1050" dirty="0">
              <a:solidFill>
                <a:srgbClr val="354D9B"/>
              </a:solidFill>
              <a:latin typeface="Sofia Pro" pitchFamily="2" charset="0"/>
            </a:endParaRPr>
          </a:p>
        </p:txBody>
      </p:sp>
      <p:sp>
        <p:nvSpPr>
          <p:cNvPr id="10" name="Tekstvak 7">
            <a:extLst>
              <a:ext uri="{FF2B5EF4-FFF2-40B4-BE49-F238E27FC236}">
                <a16:creationId xmlns:a16="http://schemas.microsoft.com/office/drawing/2014/main" id="{FA31B2FB-2EB0-4B19-AAEA-62EBF4775411}"/>
              </a:ext>
            </a:extLst>
          </p:cNvPr>
          <p:cNvSpPr txBox="1"/>
          <p:nvPr/>
        </p:nvSpPr>
        <p:spPr>
          <a:xfrm>
            <a:off x="7930521" y="6179586"/>
            <a:ext cx="3146899" cy="686470"/>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Gemiddeld partnerbudget per jaar (2008-2022)</a:t>
            </a:r>
            <a:endParaRPr lang="nl-BE" sz="1400" dirty="0">
              <a:solidFill>
                <a:srgbClr val="006583"/>
              </a:solidFill>
              <a:latin typeface="Sofia Pro" pitchFamily="2" charset="0"/>
            </a:endParaRPr>
          </a:p>
        </p:txBody>
      </p:sp>
      <p:sp>
        <p:nvSpPr>
          <p:cNvPr id="11" name="Tekstvak 7">
            <a:extLst>
              <a:ext uri="{FF2B5EF4-FFF2-40B4-BE49-F238E27FC236}">
                <a16:creationId xmlns:a16="http://schemas.microsoft.com/office/drawing/2014/main" id="{BCE5D974-A00A-4A7B-B62F-FD1E8D0484AE}"/>
              </a:ext>
            </a:extLst>
          </p:cNvPr>
          <p:cNvSpPr txBox="1"/>
          <p:nvPr/>
        </p:nvSpPr>
        <p:spPr>
          <a:xfrm>
            <a:off x="7930522" y="5561769"/>
            <a:ext cx="2859479" cy="735586"/>
          </a:xfrm>
          <a:prstGeom prst="rect">
            <a:avLst/>
          </a:prstGeom>
          <a:noFill/>
        </p:spPr>
        <p:txBody>
          <a:bodyPr wrap="square" rtlCol="0">
            <a:spAutoFit/>
          </a:bodyPr>
          <a:lstStyle/>
          <a:p>
            <a:pPr algn="just">
              <a:lnSpc>
                <a:spcPct val="110000"/>
              </a:lnSpc>
            </a:pPr>
            <a:r>
              <a:rPr lang="nl-NL" sz="4000" b="1" dirty="0">
                <a:solidFill>
                  <a:srgbClr val="31B7BC"/>
                </a:solidFill>
                <a:latin typeface="Sofia Pro" pitchFamily="2" charset="0"/>
              </a:rPr>
              <a:t>€2,4M/jr</a:t>
            </a:r>
            <a:endParaRPr lang="nl-BE" sz="1050" dirty="0">
              <a:solidFill>
                <a:srgbClr val="354D9B"/>
              </a:solidFill>
              <a:latin typeface="Sofia Pro" pitchFamily="2" charset="0"/>
            </a:endParaRPr>
          </a:p>
        </p:txBody>
      </p:sp>
    </p:spTree>
    <p:extLst>
      <p:ext uri="{BB962C8B-B14F-4D97-AF65-F5344CB8AC3E}">
        <p14:creationId xmlns:p14="http://schemas.microsoft.com/office/powerpoint/2010/main" val="174784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070024" y="735013"/>
            <a:ext cx="7026226" cy="625642"/>
          </a:xfrm>
        </p:spPr>
        <p:txBody>
          <a:bodyPr>
            <a:noAutofit/>
          </a:bodyPr>
          <a:lstStyle/>
          <a:p>
            <a:r>
              <a:rPr lang="nl-BE" sz="2800" b="1" i="1" dirty="0">
                <a:solidFill>
                  <a:srgbClr val="006583"/>
                </a:solidFill>
                <a:latin typeface="Calibri"/>
                <a:cs typeface="Calibri"/>
              </a:rPr>
              <a:t>‘Take home message’ </a:t>
            </a:r>
            <a:r>
              <a:rPr lang="nl-BE" sz="2800" b="1" dirty="0">
                <a:solidFill>
                  <a:srgbClr val="006583"/>
                </a:solidFill>
                <a:latin typeface="Calibri"/>
                <a:cs typeface="Calibri"/>
              </a:rPr>
              <a:t>financiering</a:t>
            </a:r>
            <a:endParaRPr lang="en-US" sz="2800" b="1" dirty="0">
              <a:solidFill>
                <a:srgbClr val="006583"/>
              </a:solidFill>
              <a:latin typeface="Calibri"/>
              <a:cs typeface="Calibri"/>
            </a:endParaRPr>
          </a:p>
        </p:txBody>
      </p:sp>
      <p:sp>
        <p:nvSpPr>
          <p:cNvPr id="8" name="Text Placeholder 7">
            <a:extLst>
              <a:ext uri="{FF2B5EF4-FFF2-40B4-BE49-F238E27FC236}">
                <a16:creationId xmlns:a16="http://schemas.microsoft.com/office/drawing/2014/main" id="{914E0F65-0029-B29C-5321-E07A927FB2CC}"/>
              </a:ext>
            </a:extLst>
          </p:cNvPr>
          <p:cNvSpPr>
            <a:spLocks noGrp="1"/>
          </p:cNvSpPr>
          <p:nvPr>
            <p:ph type="body" sz="half" idx="2"/>
          </p:nvPr>
        </p:nvSpPr>
        <p:spPr>
          <a:xfrm>
            <a:off x="773129" y="6216879"/>
            <a:ext cx="10026601" cy="358065"/>
          </a:xfrm>
        </p:spPr>
        <p:txBody>
          <a:bodyPr/>
          <a:lstStyle/>
          <a:p>
            <a:pPr algn="ctr"/>
            <a:r>
              <a:rPr lang="nl-BE" sz="1800" b="1" dirty="0">
                <a:solidFill>
                  <a:srgbClr val="006583"/>
                </a:solidFill>
              </a:rPr>
              <a:t>Toegenomen</a:t>
            </a:r>
            <a:r>
              <a:rPr lang="nl-BE" dirty="0"/>
              <a:t> </a:t>
            </a:r>
            <a:r>
              <a:rPr lang="nl-BE" sz="1800" b="1" dirty="0">
                <a:solidFill>
                  <a:srgbClr val="006583"/>
                </a:solidFill>
              </a:rPr>
              <a:t>aandacht voor maatschappelijke thema’s zorgt voor sprong in projectfinanciering</a:t>
            </a:r>
            <a:endParaRPr lang="en-US" sz="1800" b="1" dirty="0">
              <a:solidFill>
                <a:srgbClr val="006583"/>
              </a:solidFill>
            </a:endParaRPr>
          </a:p>
        </p:txBody>
      </p:sp>
      <p:pic>
        <p:nvPicPr>
          <p:cNvPr id="10" name="Picture 9">
            <a:extLst>
              <a:ext uri="{FF2B5EF4-FFF2-40B4-BE49-F238E27FC236}">
                <a16:creationId xmlns:a16="http://schemas.microsoft.com/office/drawing/2014/main" id="{13AC0E01-7126-F065-BC76-E6E2930CC3FC}"/>
              </a:ext>
            </a:extLst>
          </p:cNvPr>
          <p:cNvPicPr>
            <a:picLocks noChangeAspect="1"/>
          </p:cNvPicPr>
          <p:nvPr/>
        </p:nvPicPr>
        <p:blipFill rotWithShape="1">
          <a:blip r:embed="rId5"/>
          <a:srcRect l="4609" t="20555" r="82188" b="14445"/>
          <a:stretch/>
        </p:blipFill>
        <p:spPr>
          <a:xfrm>
            <a:off x="2910016" y="1442245"/>
            <a:ext cx="2510773" cy="4001626"/>
          </a:xfrm>
          <a:prstGeom prst="rect">
            <a:avLst/>
          </a:prstGeom>
        </p:spPr>
      </p:pic>
      <p:pic>
        <p:nvPicPr>
          <p:cNvPr id="13" name="Content Placeholder 4">
            <a:extLst>
              <a:ext uri="{FF2B5EF4-FFF2-40B4-BE49-F238E27FC236}">
                <a16:creationId xmlns:a16="http://schemas.microsoft.com/office/drawing/2014/main" id="{877716E8-5E62-42E9-A4DE-FE34527B8B6A}"/>
              </a:ext>
            </a:extLst>
          </p:cNvPr>
          <p:cNvPicPr>
            <a:picLocks noGrp="1" noChangeAspect="1"/>
          </p:cNvPicPr>
          <p:nvPr>
            <p:ph idx="1"/>
          </p:nvPr>
        </p:nvPicPr>
        <p:blipFill rotWithShape="1">
          <a:blip r:embed="rId6"/>
          <a:srcRect l="5070" t="17901" r="63760" b="14609"/>
          <a:stretch/>
        </p:blipFill>
        <p:spPr>
          <a:xfrm>
            <a:off x="5520853" y="1438443"/>
            <a:ext cx="6571083" cy="4001626"/>
          </a:xfrm>
        </p:spPr>
      </p:pic>
      <p:sp>
        <p:nvSpPr>
          <p:cNvPr id="14" name="Text Placeholder 7">
            <a:extLst>
              <a:ext uri="{FF2B5EF4-FFF2-40B4-BE49-F238E27FC236}">
                <a16:creationId xmlns:a16="http://schemas.microsoft.com/office/drawing/2014/main" id="{A49D5101-9E7B-4AA2-981D-22EE51BAD0CE}"/>
              </a:ext>
            </a:extLst>
          </p:cNvPr>
          <p:cNvSpPr txBox="1">
            <a:spLocks/>
          </p:cNvSpPr>
          <p:nvPr/>
        </p:nvSpPr>
        <p:spPr>
          <a:xfrm>
            <a:off x="531595" y="1483516"/>
            <a:ext cx="3453432" cy="43735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nl-BE" sz="1200" b="1" dirty="0">
              <a:solidFill>
                <a:srgbClr val="006583"/>
              </a:solidFill>
            </a:endParaRPr>
          </a:p>
          <a:p>
            <a:endParaRPr lang="nl-BE" sz="1200" b="1" dirty="0">
              <a:solidFill>
                <a:srgbClr val="006583"/>
              </a:solidFill>
            </a:endParaRPr>
          </a:p>
          <a:p>
            <a:endParaRPr lang="nl-BE" sz="1400" b="1" dirty="0">
              <a:solidFill>
                <a:srgbClr val="006583"/>
              </a:solidFill>
            </a:endParaRPr>
          </a:p>
          <a:p>
            <a:endParaRPr lang="nl-BE" sz="1400" b="1" dirty="0">
              <a:solidFill>
                <a:srgbClr val="006583"/>
              </a:solidFill>
            </a:endParaRPr>
          </a:p>
          <a:p>
            <a:r>
              <a:rPr lang="nl-BE" sz="1400" b="1" dirty="0">
                <a:solidFill>
                  <a:srgbClr val="006583"/>
                </a:solidFill>
              </a:rPr>
              <a:t>Fundamenteel onderzoek =/↘</a:t>
            </a:r>
          </a:p>
          <a:p>
            <a:endParaRPr lang="nl-BE" sz="1400" b="1" dirty="0">
              <a:solidFill>
                <a:srgbClr val="006583"/>
              </a:solidFill>
            </a:endParaRPr>
          </a:p>
          <a:p>
            <a:r>
              <a:rPr lang="nl-BE" sz="1400" b="1" dirty="0">
                <a:solidFill>
                  <a:srgbClr val="006583"/>
                </a:solidFill>
              </a:rPr>
              <a:t>Toegepast onderzoek ↗</a:t>
            </a:r>
          </a:p>
          <a:p>
            <a:endParaRPr lang="nl-BE" sz="1400" b="1" dirty="0">
              <a:solidFill>
                <a:srgbClr val="006583"/>
              </a:solidFill>
            </a:endParaRPr>
          </a:p>
          <a:p>
            <a:r>
              <a:rPr lang="nl-BE" sz="1400" b="1" dirty="0">
                <a:solidFill>
                  <a:srgbClr val="006583"/>
                </a:solidFill>
              </a:rPr>
              <a:t>Samenwerking kennis-</a:t>
            </a:r>
          </a:p>
          <a:p>
            <a:r>
              <a:rPr lang="nl-BE" sz="1400" b="1" dirty="0">
                <a:solidFill>
                  <a:srgbClr val="006583"/>
                </a:solidFill>
              </a:rPr>
              <a:t>instellingen &amp; bedrijven ↗</a:t>
            </a:r>
          </a:p>
          <a:p>
            <a:endParaRPr lang="nl-BE" sz="1100" dirty="0"/>
          </a:p>
        </p:txBody>
      </p:sp>
    </p:spTree>
    <p:extLst>
      <p:ext uri="{BB962C8B-B14F-4D97-AF65-F5344CB8AC3E}">
        <p14:creationId xmlns:p14="http://schemas.microsoft.com/office/powerpoint/2010/main" val="3864035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322942" y="3749812"/>
            <a:ext cx="7562641" cy="625642"/>
          </a:xfrm>
        </p:spPr>
        <p:txBody>
          <a:bodyPr>
            <a:noAutofit/>
          </a:bodyPr>
          <a:lstStyle/>
          <a:p>
            <a:br>
              <a:rPr lang="nl-BE" sz="2800" b="1" dirty="0">
                <a:solidFill>
                  <a:srgbClr val="006583"/>
                </a:solidFill>
                <a:latin typeface="Calibri"/>
                <a:cs typeface="Calibri"/>
              </a:rPr>
            </a:br>
            <a:br>
              <a:rPr lang="nl-BE" sz="2800" b="1" dirty="0">
                <a:solidFill>
                  <a:srgbClr val="006583"/>
                </a:solidFill>
                <a:latin typeface="Calibri"/>
                <a:cs typeface="Calibri"/>
              </a:rPr>
            </a:br>
            <a:br>
              <a:rPr lang="nl-BE" sz="2800" b="1" dirty="0">
                <a:solidFill>
                  <a:srgbClr val="006583"/>
                </a:solidFill>
                <a:latin typeface="Calibri"/>
                <a:cs typeface="Calibri"/>
              </a:rPr>
            </a:br>
            <a:r>
              <a:rPr lang="nl-BE" sz="4000" b="1" dirty="0">
                <a:solidFill>
                  <a:srgbClr val="006583"/>
                </a:solidFill>
                <a:latin typeface="Calibri"/>
                <a:cs typeface="Calibri"/>
              </a:rPr>
              <a:t>5. </a:t>
            </a:r>
            <a:r>
              <a:rPr lang="nl-NL" sz="4000" b="1" i="1" dirty="0">
                <a:solidFill>
                  <a:srgbClr val="006583"/>
                </a:solidFill>
                <a:latin typeface="Calibri"/>
                <a:cs typeface="Calibri"/>
              </a:rPr>
              <a:t>Spillovers</a:t>
            </a:r>
            <a:r>
              <a:rPr lang="nl-NL" sz="4000" b="1" dirty="0">
                <a:solidFill>
                  <a:srgbClr val="006583"/>
                </a:solidFill>
                <a:latin typeface="Calibri"/>
                <a:cs typeface="Calibri"/>
              </a:rPr>
              <a:t> van mariene O&amp;I en opleidingen naar de Blauwe Economie</a:t>
            </a:r>
            <a:endParaRPr lang="en-US" sz="2800" b="1" dirty="0">
              <a:solidFill>
                <a:srgbClr val="006583"/>
              </a:solidFill>
              <a:latin typeface="Calibri"/>
              <a:cs typeface="Calibri"/>
            </a:endParaRPr>
          </a:p>
        </p:txBody>
      </p:sp>
    </p:spTree>
    <p:extLst>
      <p:ext uri="{BB962C8B-B14F-4D97-AF65-F5344CB8AC3E}">
        <p14:creationId xmlns:p14="http://schemas.microsoft.com/office/powerpoint/2010/main" val="692142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8" name="Title 14">
            <a:extLst>
              <a:ext uri="{FF2B5EF4-FFF2-40B4-BE49-F238E27FC236}">
                <a16:creationId xmlns:a16="http://schemas.microsoft.com/office/drawing/2014/main" id="{9D9639AA-EA63-4DED-A30C-E8AFA2F4A691}"/>
              </a:ext>
            </a:extLst>
          </p:cNvPr>
          <p:cNvSpPr>
            <a:spLocks noGrp="1"/>
          </p:cNvSpPr>
          <p:nvPr>
            <p:ph type="title"/>
          </p:nvPr>
        </p:nvSpPr>
        <p:spPr>
          <a:xfrm>
            <a:off x="1322943" y="808040"/>
            <a:ext cx="5737076" cy="625642"/>
          </a:xfrm>
        </p:spPr>
        <p:txBody>
          <a:bodyPr>
            <a:noAutofit/>
          </a:bodyPr>
          <a:lstStyle/>
          <a:p>
            <a:r>
              <a:rPr lang="nl-BE" sz="2800" b="1" i="1" dirty="0">
                <a:solidFill>
                  <a:srgbClr val="006583"/>
                </a:solidFill>
                <a:latin typeface="Calibri"/>
                <a:cs typeface="Calibri"/>
              </a:rPr>
              <a:t>Spillovers</a:t>
            </a:r>
            <a:r>
              <a:rPr lang="nl-BE" sz="2800" b="1" dirty="0">
                <a:solidFill>
                  <a:srgbClr val="006583"/>
                </a:solidFill>
                <a:latin typeface="Calibri"/>
                <a:cs typeface="Calibri"/>
              </a:rPr>
              <a:t> naar Blauwe Economie</a:t>
            </a:r>
            <a:endParaRPr lang="en-US" sz="2800" b="1" dirty="0">
              <a:solidFill>
                <a:srgbClr val="006583"/>
              </a:solidFill>
              <a:latin typeface="Calibri"/>
              <a:cs typeface="Calibri"/>
            </a:endParaRPr>
          </a:p>
        </p:txBody>
      </p:sp>
      <p:sp>
        <p:nvSpPr>
          <p:cNvPr id="9" name="Content Placeholder 5">
            <a:extLst>
              <a:ext uri="{FF2B5EF4-FFF2-40B4-BE49-F238E27FC236}">
                <a16:creationId xmlns:a16="http://schemas.microsoft.com/office/drawing/2014/main" id="{DB322918-92C3-4DD3-9886-6158DA9801B4}"/>
              </a:ext>
            </a:extLst>
          </p:cNvPr>
          <p:cNvSpPr>
            <a:spLocks noGrp="1"/>
          </p:cNvSpPr>
          <p:nvPr>
            <p:ph idx="1"/>
          </p:nvPr>
        </p:nvSpPr>
        <p:spPr>
          <a:xfrm>
            <a:off x="1406318" y="1709028"/>
            <a:ext cx="10682901" cy="4873625"/>
          </a:xfrm>
        </p:spPr>
        <p:txBody>
          <a:bodyPr>
            <a:normAutofit/>
          </a:bodyPr>
          <a:lstStyle/>
          <a:p>
            <a:r>
              <a:rPr lang="nl-BE" sz="2000" dirty="0"/>
              <a:t>Voorbij jaren toenadering MOGs &amp; bedrijven (Blauwe Economie)</a:t>
            </a:r>
          </a:p>
          <a:p>
            <a:r>
              <a:rPr lang="nl-BE" sz="2000" dirty="0"/>
              <a:t>Afstemming OA MOGs op innovatienoden (gefaciliteerd door DBC, VLAIO, ETF, HEurope, etc.)</a:t>
            </a:r>
          </a:p>
          <a:p>
            <a:r>
              <a:rPr lang="nl-BE" sz="2000" dirty="0">
                <a:solidFill>
                  <a:schemeClr val="accent5"/>
                </a:solidFill>
              </a:rPr>
              <a:t>Succesverhalen (O&amp;I-projecten -&gt; economische implementatie):</a:t>
            </a:r>
          </a:p>
          <a:p>
            <a:pPr lvl="1"/>
            <a:r>
              <a:rPr lang="nl-BE" sz="1600" dirty="0">
                <a:solidFill>
                  <a:schemeClr val="accent5"/>
                </a:solidFill>
              </a:rPr>
              <a:t>Offshore wind O&amp;I (IWT-(VLAIO), IBN-OE, H2020) &gt; opstart offshore windsector</a:t>
            </a:r>
          </a:p>
          <a:p>
            <a:pPr lvl="1"/>
            <a:r>
              <a:rPr lang="nl-BE" sz="1600" dirty="0">
                <a:solidFill>
                  <a:schemeClr val="accent5"/>
                </a:solidFill>
              </a:rPr>
              <a:t>SYMAPA &gt; Zeeboerderij</a:t>
            </a:r>
          </a:p>
          <a:p>
            <a:r>
              <a:rPr lang="nl-BE" sz="2000" dirty="0">
                <a:solidFill>
                  <a:schemeClr val="accent6"/>
                </a:solidFill>
              </a:rPr>
              <a:t>Economische valorisatie-opportuniteiten voor de toekomst: </a:t>
            </a:r>
          </a:p>
          <a:p>
            <a:pPr lvl="1"/>
            <a:r>
              <a:rPr lang="nl-BE" sz="1600" dirty="0">
                <a:solidFill>
                  <a:schemeClr val="accent6"/>
                </a:solidFill>
              </a:rPr>
              <a:t>Offshore wind O&amp;I – ‘nieuwe golf’ (VLAIO-DBC, ETF, HEurope) &gt; schaalvergroting, O&amp;M strat., multiuse, NID, decom.</a:t>
            </a:r>
          </a:p>
          <a:p>
            <a:pPr lvl="1"/>
            <a:r>
              <a:rPr lang="nl-BE" sz="1600" dirty="0">
                <a:solidFill>
                  <a:schemeClr val="accent6"/>
                </a:solidFill>
              </a:rPr>
              <a:t>SeaVolt (offshore testplatform zonne-energie) &gt; Vlaanderen = pionier in deze branche</a:t>
            </a:r>
          </a:p>
          <a:p>
            <a:endParaRPr lang="nl-BE" sz="2400" dirty="0"/>
          </a:p>
        </p:txBody>
      </p:sp>
    </p:spTree>
    <p:extLst>
      <p:ext uri="{BB962C8B-B14F-4D97-AF65-F5344CB8AC3E}">
        <p14:creationId xmlns:p14="http://schemas.microsoft.com/office/powerpoint/2010/main" val="2271100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6" name="Tekstvak 7">
            <a:extLst>
              <a:ext uri="{FF2B5EF4-FFF2-40B4-BE49-F238E27FC236}">
                <a16:creationId xmlns:a16="http://schemas.microsoft.com/office/drawing/2014/main" id="{6F0D3A21-F455-4615-80B0-1DB1F4D901A6}"/>
              </a:ext>
            </a:extLst>
          </p:cNvPr>
          <p:cNvSpPr txBox="1"/>
          <p:nvPr/>
        </p:nvSpPr>
        <p:spPr>
          <a:xfrm>
            <a:off x="3223039" y="2445766"/>
            <a:ext cx="7531440" cy="3599703"/>
          </a:xfrm>
          <a:prstGeom prst="rect">
            <a:avLst/>
          </a:prstGeom>
          <a:noFill/>
        </p:spPr>
        <p:txBody>
          <a:bodyPr wrap="square" rtlCol="0">
            <a:spAutoFit/>
          </a:bodyPr>
          <a:lstStyle/>
          <a:p>
            <a:pPr algn="just">
              <a:lnSpc>
                <a:spcPct val="110000"/>
              </a:lnSpc>
            </a:pPr>
            <a:r>
              <a:rPr lang="nl-BE" sz="1600" b="1" dirty="0">
                <a:solidFill>
                  <a:srgbClr val="006583"/>
                </a:solidFill>
                <a:latin typeface="Sofia Pro" pitchFamily="2" charset="0"/>
              </a:rPr>
              <a:t>Indicatorrapport:</a:t>
            </a:r>
          </a:p>
          <a:p>
            <a:pPr marL="285750" indent="-285750" algn="just">
              <a:lnSpc>
                <a:spcPct val="110000"/>
              </a:lnSpc>
              <a:buFont typeface="Arial" panose="020B0604020202020204" pitchFamily="34" charset="0"/>
              <a:buChar char="•"/>
            </a:pPr>
            <a:r>
              <a:rPr lang="nl-BE" sz="1600" dirty="0">
                <a:solidFill>
                  <a:srgbClr val="006583"/>
                </a:solidFill>
                <a:latin typeface="Sofia Pro" pitchFamily="2" charset="0"/>
              </a:rPr>
              <a:t>Indicatoren van het marien onderzoekslandschap in België (capaciteit, onderzoeksdomeinen, output, financieringskanalen, detailanalyse, etc.)</a:t>
            </a:r>
          </a:p>
          <a:p>
            <a:pPr marL="285750" indent="-285750" algn="just">
              <a:lnSpc>
                <a:spcPct val="110000"/>
              </a:lnSpc>
              <a:buFont typeface="Arial" panose="020B0604020202020204" pitchFamily="34" charset="0"/>
              <a:buChar char="•"/>
            </a:pPr>
            <a:r>
              <a:rPr lang="nl-BE" sz="1600" dirty="0">
                <a:solidFill>
                  <a:srgbClr val="006583"/>
                </a:solidFill>
                <a:latin typeface="Sofia Pro" pitchFamily="2" charset="0"/>
              </a:rPr>
              <a:t>Gestandaardiseerde en repliceerbare werkwijze </a:t>
            </a:r>
          </a:p>
          <a:p>
            <a:pPr marL="285750" indent="-285750" algn="just">
              <a:lnSpc>
                <a:spcPct val="110000"/>
              </a:lnSpc>
              <a:buFont typeface="Arial" panose="020B0604020202020204" pitchFamily="34" charset="0"/>
              <a:buChar char="•"/>
            </a:pPr>
            <a:r>
              <a:rPr lang="nl-BE" sz="1600" dirty="0">
                <a:solidFill>
                  <a:srgbClr val="006583"/>
                </a:solidFill>
                <a:latin typeface="Sofia Pro" pitchFamily="2" charset="0"/>
              </a:rPr>
              <a:t>Tijdreeks sinds 2008 (output) | 2013 (capaciteit)</a:t>
            </a:r>
          </a:p>
          <a:p>
            <a:pPr algn="just">
              <a:lnSpc>
                <a:spcPct val="110000"/>
              </a:lnSpc>
            </a:pPr>
            <a:endParaRPr lang="nl-BE" sz="1600" dirty="0">
              <a:solidFill>
                <a:srgbClr val="006583"/>
              </a:solidFill>
              <a:latin typeface="Sofia Pro" pitchFamily="2" charset="0"/>
            </a:endParaRPr>
          </a:p>
          <a:p>
            <a:pPr algn="just">
              <a:lnSpc>
                <a:spcPct val="110000"/>
              </a:lnSpc>
            </a:pPr>
            <a:endParaRPr lang="nl-BE" sz="1600" b="1" dirty="0">
              <a:solidFill>
                <a:srgbClr val="006583"/>
              </a:solidFill>
              <a:latin typeface="Sofia Pro" pitchFamily="2" charset="0"/>
            </a:endParaRPr>
          </a:p>
          <a:p>
            <a:pPr algn="just">
              <a:lnSpc>
                <a:spcPct val="110000"/>
              </a:lnSpc>
            </a:pPr>
            <a:endParaRPr lang="nl-BE" sz="1600" b="1" dirty="0">
              <a:solidFill>
                <a:srgbClr val="006583"/>
              </a:solidFill>
              <a:latin typeface="Sofia Pro" pitchFamily="2" charset="0"/>
            </a:endParaRPr>
          </a:p>
          <a:p>
            <a:pPr algn="just">
              <a:lnSpc>
                <a:spcPct val="110000"/>
              </a:lnSpc>
            </a:pPr>
            <a:r>
              <a:rPr lang="nl-BE" sz="1600" b="1" dirty="0">
                <a:solidFill>
                  <a:srgbClr val="006583"/>
                </a:solidFill>
                <a:latin typeface="Sofia Pro" pitchFamily="2" charset="0"/>
              </a:rPr>
              <a:t>Expertisegids:</a:t>
            </a:r>
          </a:p>
          <a:p>
            <a:pPr marL="285750" indent="-285750" algn="just">
              <a:lnSpc>
                <a:spcPct val="110000"/>
              </a:lnSpc>
              <a:buFont typeface="Arial" panose="020B0604020202020204" pitchFamily="34" charset="0"/>
              <a:buChar char="•"/>
            </a:pPr>
            <a:r>
              <a:rPr lang="nl-BE" sz="1600" dirty="0">
                <a:solidFill>
                  <a:srgbClr val="006583"/>
                </a:solidFill>
                <a:latin typeface="Sofia Pro" pitchFamily="2" charset="0"/>
              </a:rPr>
              <a:t>Visitekaartje Belgische onderzoeksgemeenschap</a:t>
            </a:r>
          </a:p>
          <a:p>
            <a:pPr marL="285750" indent="-285750" algn="just">
              <a:lnSpc>
                <a:spcPct val="110000"/>
              </a:lnSpc>
              <a:buFont typeface="Arial" panose="020B0604020202020204" pitchFamily="34" charset="0"/>
              <a:buChar char="•"/>
            </a:pPr>
            <a:r>
              <a:rPr lang="nl-BE" sz="1600" dirty="0">
                <a:solidFill>
                  <a:srgbClr val="006583"/>
                </a:solidFill>
                <a:latin typeface="Sofia Pro" pitchFamily="2" charset="0"/>
              </a:rPr>
              <a:t>In-huis voorbereiding &amp; validatie door MOGs</a:t>
            </a:r>
          </a:p>
          <a:p>
            <a:pPr marL="285750" indent="-285750" algn="just">
              <a:lnSpc>
                <a:spcPct val="110000"/>
              </a:lnSpc>
              <a:buFont typeface="Arial" panose="020B0604020202020204" pitchFamily="34" charset="0"/>
              <a:buChar char="•"/>
            </a:pPr>
            <a:r>
              <a:rPr lang="nl-BE" sz="1600" dirty="0">
                <a:solidFill>
                  <a:srgbClr val="006583"/>
                </a:solidFill>
                <a:latin typeface="Sofia Pro" pitchFamily="2" charset="0"/>
              </a:rPr>
              <a:t>128 MOGs + 6 inter/intra-universitaire clusters</a:t>
            </a:r>
          </a:p>
          <a:p>
            <a:pPr algn="just">
              <a:lnSpc>
                <a:spcPct val="110000"/>
              </a:lnSpc>
            </a:pPr>
            <a:endParaRPr lang="nl-BE" sz="1600" dirty="0">
              <a:solidFill>
                <a:srgbClr val="006583"/>
              </a:solidFill>
              <a:latin typeface="Sofia Pro" pitchFamily="2" charset="0"/>
            </a:endParaRPr>
          </a:p>
        </p:txBody>
      </p:sp>
      <p:pic>
        <p:nvPicPr>
          <p:cNvPr id="8" name="Picture 7">
            <a:extLst>
              <a:ext uri="{FF2B5EF4-FFF2-40B4-BE49-F238E27FC236}">
                <a16:creationId xmlns:a16="http://schemas.microsoft.com/office/drawing/2014/main" id="{5C912922-08AE-4893-938E-061366866B31}"/>
              </a:ext>
            </a:extLst>
          </p:cNvPr>
          <p:cNvPicPr>
            <a:picLocks noChangeAspect="1"/>
          </p:cNvPicPr>
          <p:nvPr/>
        </p:nvPicPr>
        <p:blipFill>
          <a:blip r:embed="rId5"/>
          <a:stretch>
            <a:fillRect/>
          </a:stretch>
        </p:blipFill>
        <p:spPr>
          <a:xfrm>
            <a:off x="1610472" y="4651883"/>
            <a:ext cx="1341726" cy="1897892"/>
          </a:xfrm>
          <a:prstGeom prst="rect">
            <a:avLst/>
          </a:prstGeom>
          <a:ln>
            <a:solidFill>
              <a:schemeClr val="tx1"/>
            </a:solidFill>
          </a:ln>
        </p:spPr>
      </p:pic>
      <p:pic>
        <p:nvPicPr>
          <p:cNvPr id="9" name="Picture 8">
            <a:extLst>
              <a:ext uri="{FF2B5EF4-FFF2-40B4-BE49-F238E27FC236}">
                <a16:creationId xmlns:a16="http://schemas.microsoft.com/office/drawing/2014/main" id="{51F55D3E-415C-4164-B9ED-67162C2DE292}"/>
              </a:ext>
            </a:extLst>
          </p:cNvPr>
          <p:cNvPicPr>
            <a:picLocks noChangeAspect="1"/>
          </p:cNvPicPr>
          <p:nvPr/>
        </p:nvPicPr>
        <p:blipFill rotWithShape="1">
          <a:blip r:embed="rId6"/>
          <a:srcRect l="34533" t="15267" r="35467" b="9251"/>
          <a:stretch/>
        </p:blipFill>
        <p:spPr>
          <a:xfrm>
            <a:off x="1611204" y="2413933"/>
            <a:ext cx="1340994" cy="1897892"/>
          </a:xfrm>
          <a:prstGeom prst="rect">
            <a:avLst/>
          </a:prstGeom>
          <a:ln>
            <a:solidFill>
              <a:schemeClr val="tx1"/>
            </a:solidFill>
          </a:ln>
        </p:spPr>
      </p:pic>
      <p:sp>
        <p:nvSpPr>
          <p:cNvPr id="10" name="Title 14">
            <a:extLst>
              <a:ext uri="{FF2B5EF4-FFF2-40B4-BE49-F238E27FC236}">
                <a16:creationId xmlns:a16="http://schemas.microsoft.com/office/drawing/2014/main" id="{342B3543-6AD0-4CFE-8195-1BB1AFBF4C04}"/>
              </a:ext>
            </a:extLst>
          </p:cNvPr>
          <p:cNvSpPr>
            <a:spLocks noGrp="1"/>
          </p:cNvSpPr>
          <p:nvPr>
            <p:ph type="title"/>
          </p:nvPr>
        </p:nvSpPr>
        <p:spPr>
          <a:xfrm>
            <a:off x="1176255" y="1167927"/>
            <a:ext cx="9068958" cy="625642"/>
          </a:xfrm>
        </p:spPr>
        <p:txBody>
          <a:bodyPr>
            <a:noAutofit/>
          </a:bodyPr>
          <a:lstStyle/>
          <a:p>
            <a:r>
              <a:rPr lang="nl-NL" sz="2800" b="1" dirty="0">
                <a:solidFill>
                  <a:srgbClr val="006583"/>
                </a:solidFill>
                <a:latin typeface="Sofia Pro" pitchFamily="2" charset="0"/>
              </a:rPr>
              <a:t>Situering Indicatorrapport Marien Onderzoek &amp; Innovatie en Expertisegids</a:t>
            </a:r>
            <a:endParaRPr lang="nl-BE" sz="2800" b="1" dirty="0">
              <a:solidFill>
                <a:srgbClr val="006583"/>
              </a:solidFill>
              <a:latin typeface="Sofia Pro" pitchFamily="2" charset="0"/>
            </a:endParaRPr>
          </a:p>
        </p:txBody>
      </p:sp>
      <p:pic>
        <p:nvPicPr>
          <p:cNvPr id="5" name="Picture 4">
            <a:extLst>
              <a:ext uri="{FF2B5EF4-FFF2-40B4-BE49-F238E27FC236}">
                <a16:creationId xmlns:a16="http://schemas.microsoft.com/office/drawing/2014/main" id="{137502BF-F3C6-8110-DD96-BDF34C556BF3}"/>
              </a:ext>
            </a:extLst>
          </p:cNvPr>
          <p:cNvPicPr>
            <a:picLocks noChangeAspect="1"/>
          </p:cNvPicPr>
          <p:nvPr/>
        </p:nvPicPr>
        <p:blipFill rotWithShape="1">
          <a:blip r:embed="rId7"/>
          <a:srcRect l="67418" t="71919" r="4062" b="8501"/>
          <a:stretch/>
        </p:blipFill>
        <p:spPr>
          <a:xfrm>
            <a:off x="8371951" y="4185252"/>
            <a:ext cx="3477148" cy="1342803"/>
          </a:xfrm>
          <a:prstGeom prst="rect">
            <a:avLst/>
          </a:prstGeom>
        </p:spPr>
      </p:pic>
    </p:spTree>
    <p:extLst>
      <p:ext uri="{BB962C8B-B14F-4D97-AF65-F5344CB8AC3E}">
        <p14:creationId xmlns:p14="http://schemas.microsoft.com/office/powerpoint/2010/main" val="13208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4" name="Title 14">
            <a:extLst>
              <a:ext uri="{FF2B5EF4-FFF2-40B4-BE49-F238E27FC236}">
                <a16:creationId xmlns:a16="http://schemas.microsoft.com/office/drawing/2014/main" id="{A89A1F93-C681-484E-9230-EDE4DB0A6E55}"/>
              </a:ext>
            </a:extLst>
          </p:cNvPr>
          <p:cNvSpPr txBox="1">
            <a:spLocks/>
          </p:cNvSpPr>
          <p:nvPr/>
        </p:nvSpPr>
        <p:spPr>
          <a:xfrm>
            <a:off x="1322943" y="808040"/>
            <a:ext cx="4426104" cy="6256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l-BE" sz="2800" b="1">
                <a:solidFill>
                  <a:srgbClr val="006583"/>
                </a:solidFill>
                <a:latin typeface="Calibri"/>
                <a:cs typeface="Calibri"/>
              </a:rPr>
              <a:t>Toelichting ‘opleidingen’</a:t>
            </a:r>
            <a:endParaRPr lang="en-US" sz="2800" b="1" dirty="0">
              <a:solidFill>
                <a:srgbClr val="006583"/>
              </a:solidFill>
              <a:latin typeface="Calibri"/>
              <a:cs typeface="Calibri"/>
            </a:endParaRPr>
          </a:p>
        </p:txBody>
      </p:sp>
      <p:sp>
        <p:nvSpPr>
          <p:cNvPr id="16" name="Content Placeholder 5">
            <a:extLst>
              <a:ext uri="{FF2B5EF4-FFF2-40B4-BE49-F238E27FC236}">
                <a16:creationId xmlns:a16="http://schemas.microsoft.com/office/drawing/2014/main" id="{781EAB7B-8AF7-4940-80EA-AD3FBE5331F6}"/>
              </a:ext>
            </a:extLst>
          </p:cNvPr>
          <p:cNvSpPr txBox="1">
            <a:spLocks/>
          </p:cNvSpPr>
          <p:nvPr/>
        </p:nvSpPr>
        <p:spPr>
          <a:xfrm>
            <a:off x="1406318" y="1709028"/>
            <a:ext cx="10649847" cy="4873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nl-BE" sz="2000" dirty="0"/>
              <a:t>Ontwikkelen </a:t>
            </a:r>
            <a:r>
              <a:rPr lang="nl-BE" sz="2000" i="1" dirty="0"/>
              <a:t>Blue Skills</a:t>
            </a:r>
            <a:r>
              <a:rPr lang="nl-BE" sz="2000" dirty="0"/>
              <a:t> + afstemming opleidingsaanbod aan vraag vanuit bedrijven (VN, EU, VL, PR)</a:t>
            </a:r>
          </a:p>
          <a:p>
            <a:endParaRPr lang="nl-BE" sz="2000" dirty="0"/>
          </a:p>
          <a:p>
            <a:r>
              <a:rPr lang="nl-BE" sz="2000" b="1" dirty="0"/>
              <a:t>Mariene opleidingsaanbod in VL/BEL </a:t>
            </a:r>
            <a:r>
              <a:rPr lang="nl-BE" sz="2000" dirty="0"/>
              <a:t>(2013-2022)</a:t>
            </a:r>
            <a:endParaRPr lang="nl-BE" sz="1600" dirty="0"/>
          </a:p>
          <a:p>
            <a:pPr marL="0" indent="0">
              <a:buNone/>
            </a:pPr>
            <a:r>
              <a:rPr lang="nl-BE" sz="1600" dirty="0"/>
              <a:t>	</a:t>
            </a:r>
            <a:r>
              <a:rPr lang="nl-BE" sz="1800" b="1" dirty="0">
                <a:solidFill>
                  <a:schemeClr val="accent5"/>
                </a:solidFill>
              </a:rPr>
              <a:t>Langlopend</a:t>
            </a:r>
            <a:r>
              <a:rPr lang="nl-BE" sz="1800" dirty="0">
                <a:solidFill>
                  <a:schemeClr val="accent5"/>
                </a:solidFill>
              </a:rPr>
              <a:t> (&gt;1 semester) </a:t>
            </a:r>
            <a:r>
              <a:rPr lang="nl-BE" sz="1800" dirty="0"/>
              <a:t>		 		</a:t>
            </a:r>
            <a:r>
              <a:rPr lang="nl-BE" sz="1800" b="1" dirty="0">
                <a:solidFill>
                  <a:schemeClr val="accent2"/>
                </a:solidFill>
              </a:rPr>
              <a:t>Kortlopend</a:t>
            </a:r>
            <a:r>
              <a:rPr lang="nl-BE" sz="1800" dirty="0">
                <a:solidFill>
                  <a:schemeClr val="accent2"/>
                </a:solidFill>
              </a:rPr>
              <a:t> (dagen/weken)</a:t>
            </a:r>
          </a:p>
          <a:p>
            <a:pPr marL="0" indent="0">
              <a:buNone/>
            </a:pPr>
            <a:r>
              <a:rPr lang="nl-BE" sz="1800" dirty="0"/>
              <a:t>	</a:t>
            </a:r>
            <a:r>
              <a:rPr lang="nl-BE" sz="1800" dirty="0">
                <a:solidFill>
                  <a:schemeClr val="accent5"/>
                </a:solidFill>
              </a:rPr>
              <a:t>Sec/BSc/MSc/Ma-na-ma/VO/PG/SP/KCHO</a:t>
            </a:r>
            <a:r>
              <a:rPr lang="nl-BE" sz="1800" dirty="0"/>
              <a:t>		</a:t>
            </a:r>
            <a:r>
              <a:rPr lang="nl-BE" sz="1800" dirty="0">
                <a:solidFill>
                  <a:schemeClr val="accent2"/>
                </a:solidFill>
              </a:rPr>
              <a:t>Onderwijsinstellingen/bedrijven/etc.</a:t>
            </a:r>
          </a:p>
          <a:p>
            <a:pPr marL="0" indent="0">
              <a:buNone/>
            </a:pPr>
            <a:r>
              <a:rPr lang="nl-BE" sz="1800" dirty="0"/>
              <a:t>	</a:t>
            </a:r>
            <a:r>
              <a:rPr lang="nl-BE" sz="1800" dirty="0">
                <a:solidFill>
                  <a:schemeClr val="accent5"/>
                </a:solidFill>
              </a:rPr>
              <a:t>Focus ‘marien’ </a:t>
            </a:r>
            <a:r>
              <a:rPr lang="nl-BE" sz="1400" dirty="0">
                <a:solidFill>
                  <a:schemeClr val="accent5"/>
                </a:solidFill>
              </a:rPr>
              <a:t>(volledig opleiding vs keuzevakken)</a:t>
            </a:r>
            <a:r>
              <a:rPr lang="nl-BE" sz="1800" dirty="0"/>
              <a:t>		</a:t>
            </a:r>
            <a:r>
              <a:rPr lang="nl-BE" sz="1800" dirty="0">
                <a:solidFill>
                  <a:schemeClr val="accent2"/>
                </a:solidFill>
              </a:rPr>
              <a:t>Focus ‘marien’</a:t>
            </a:r>
          </a:p>
          <a:p>
            <a:pPr marL="0" indent="0">
              <a:buNone/>
            </a:pPr>
            <a:r>
              <a:rPr lang="nl-BE" sz="1800" dirty="0"/>
              <a:t>	</a:t>
            </a:r>
            <a:r>
              <a:rPr lang="nl-BE" sz="1800" dirty="0">
                <a:solidFill>
                  <a:schemeClr val="accent5"/>
                </a:solidFill>
              </a:rPr>
              <a:t>Som opleidingen = unieke personen</a:t>
            </a:r>
            <a:r>
              <a:rPr lang="nl-BE" sz="1800" dirty="0"/>
              <a:t>			</a:t>
            </a:r>
            <a:r>
              <a:rPr lang="nl-BE" sz="1800" dirty="0">
                <a:solidFill>
                  <a:schemeClr val="accent2"/>
                </a:solidFill>
              </a:rPr>
              <a:t>Som opleidingen </a:t>
            </a:r>
            <a:r>
              <a:rPr lang="nl-BE" sz="1800" dirty="0">
                <a:solidFill>
                  <a:schemeClr val="accent2"/>
                </a:solidFill>
                <a:latin typeface="Calibri" panose="020F0502020204030204" pitchFamily="34" charset="0"/>
                <a:cs typeface="Calibri" panose="020F0502020204030204" pitchFamily="34" charset="0"/>
              </a:rPr>
              <a:t>≠ unieke personen</a:t>
            </a:r>
          </a:p>
          <a:p>
            <a:pPr marL="0" indent="0">
              <a:buNone/>
            </a:pPr>
            <a:endParaRPr lang="nl-BE" sz="1800" dirty="0">
              <a:latin typeface="Calibri" panose="020F0502020204030204" pitchFamily="34" charset="0"/>
              <a:cs typeface="Calibri" panose="020F0502020204030204" pitchFamily="34" charset="0"/>
            </a:endParaRPr>
          </a:p>
          <a:p>
            <a:pPr lvl="1"/>
            <a:r>
              <a:rPr lang="nl-BE" sz="1800" dirty="0">
                <a:latin typeface="Calibri" panose="020F0502020204030204" pitchFamily="34" charset="0"/>
                <a:cs typeface="Calibri" panose="020F0502020204030204" pitchFamily="34" charset="0"/>
              </a:rPr>
              <a:t>Na identificatie – inschrijvingsdata via directe communicatie</a:t>
            </a:r>
          </a:p>
          <a:p>
            <a:pPr marL="0" indent="0">
              <a:buNone/>
            </a:pPr>
            <a:r>
              <a:rPr lang="nl-BE" sz="1800" dirty="0"/>
              <a:t>	</a:t>
            </a:r>
          </a:p>
          <a:p>
            <a:pPr lvl="1"/>
            <a:endParaRPr lang="nl-BE" sz="1800" dirty="0"/>
          </a:p>
          <a:p>
            <a:pPr lvl="1"/>
            <a:endParaRPr lang="nl-BE" sz="1800" dirty="0"/>
          </a:p>
        </p:txBody>
      </p:sp>
      <p:sp>
        <p:nvSpPr>
          <p:cNvPr id="20" name="TextBox 19">
            <a:extLst>
              <a:ext uri="{FF2B5EF4-FFF2-40B4-BE49-F238E27FC236}">
                <a16:creationId xmlns:a16="http://schemas.microsoft.com/office/drawing/2014/main" id="{FB0B6727-7650-4A03-A850-BF8BC53978A0}"/>
              </a:ext>
            </a:extLst>
          </p:cNvPr>
          <p:cNvSpPr txBox="1"/>
          <p:nvPr/>
        </p:nvSpPr>
        <p:spPr>
          <a:xfrm>
            <a:off x="2843322" y="6046594"/>
            <a:ext cx="1855240" cy="646331"/>
          </a:xfrm>
          <a:prstGeom prst="rect">
            <a:avLst/>
          </a:prstGeom>
          <a:noFill/>
        </p:spPr>
        <p:txBody>
          <a:bodyPr wrap="square" rtlCol="0">
            <a:spAutoFit/>
          </a:bodyPr>
          <a:lstStyle/>
          <a:p>
            <a:pPr algn="ctr"/>
            <a:r>
              <a:rPr lang="nl-BE" b="1" dirty="0">
                <a:solidFill>
                  <a:schemeClr val="accent6"/>
                </a:solidFill>
                <a:latin typeface="Sofia Pro"/>
              </a:rPr>
              <a:t>97% responsgraad</a:t>
            </a:r>
            <a:endParaRPr lang="en-US" b="1" dirty="0">
              <a:solidFill>
                <a:schemeClr val="accent6"/>
              </a:solidFill>
              <a:latin typeface="Sofia Pro"/>
            </a:endParaRPr>
          </a:p>
        </p:txBody>
      </p:sp>
      <p:sp>
        <p:nvSpPr>
          <p:cNvPr id="21" name="TextBox 20">
            <a:extLst>
              <a:ext uri="{FF2B5EF4-FFF2-40B4-BE49-F238E27FC236}">
                <a16:creationId xmlns:a16="http://schemas.microsoft.com/office/drawing/2014/main" id="{D9363C20-24EB-4979-AD00-A5A27EBA364A}"/>
              </a:ext>
            </a:extLst>
          </p:cNvPr>
          <p:cNvSpPr txBox="1"/>
          <p:nvPr/>
        </p:nvSpPr>
        <p:spPr>
          <a:xfrm>
            <a:off x="8016780" y="6046594"/>
            <a:ext cx="1894112" cy="646331"/>
          </a:xfrm>
          <a:prstGeom prst="rect">
            <a:avLst/>
          </a:prstGeom>
          <a:noFill/>
        </p:spPr>
        <p:txBody>
          <a:bodyPr wrap="square" rtlCol="0">
            <a:spAutoFit/>
          </a:bodyPr>
          <a:lstStyle/>
          <a:p>
            <a:pPr algn="ctr"/>
            <a:r>
              <a:rPr lang="nl-BE" b="1" dirty="0">
                <a:solidFill>
                  <a:schemeClr val="accent6"/>
                </a:solidFill>
                <a:latin typeface="Sofia Pro"/>
              </a:rPr>
              <a:t>83% responsgraad</a:t>
            </a:r>
            <a:endParaRPr lang="en-US" b="1" dirty="0">
              <a:solidFill>
                <a:schemeClr val="accent6"/>
              </a:solidFill>
              <a:latin typeface="Sofia Pro"/>
            </a:endParaRPr>
          </a:p>
        </p:txBody>
      </p:sp>
      <p:sp>
        <p:nvSpPr>
          <p:cNvPr id="24" name="Tekstvak 7">
            <a:extLst>
              <a:ext uri="{FF2B5EF4-FFF2-40B4-BE49-F238E27FC236}">
                <a16:creationId xmlns:a16="http://schemas.microsoft.com/office/drawing/2014/main" id="{AF93AED3-531C-4D3B-AFE1-475BD22DD39D}"/>
              </a:ext>
            </a:extLst>
          </p:cNvPr>
          <p:cNvSpPr txBox="1"/>
          <p:nvPr/>
        </p:nvSpPr>
        <p:spPr>
          <a:xfrm>
            <a:off x="3791418" y="5336265"/>
            <a:ext cx="3146899" cy="381771"/>
          </a:xfrm>
          <a:prstGeom prst="rect">
            <a:avLst/>
          </a:prstGeom>
          <a:noFill/>
        </p:spPr>
        <p:txBody>
          <a:bodyPr wrap="square" rtlCol="0">
            <a:spAutoFit/>
          </a:bodyPr>
          <a:lstStyle/>
          <a:p>
            <a:pPr>
              <a:lnSpc>
                <a:spcPct val="110000"/>
              </a:lnSpc>
            </a:pPr>
            <a:r>
              <a:rPr lang="nl-NL" dirty="0">
                <a:latin typeface="Sofia Pro" pitchFamily="2" charset="0"/>
              </a:rPr>
              <a:t>Opleidingen</a:t>
            </a:r>
            <a:endParaRPr lang="nl-BE" sz="1400" dirty="0">
              <a:latin typeface="Sofia Pro" pitchFamily="2" charset="0"/>
            </a:endParaRPr>
          </a:p>
        </p:txBody>
      </p:sp>
      <p:sp>
        <p:nvSpPr>
          <p:cNvPr id="25" name="Tekstvak 7">
            <a:extLst>
              <a:ext uri="{FF2B5EF4-FFF2-40B4-BE49-F238E27FC236}">
                <a16:creationId xmlns:a16="http://schemas.microsoft.com/office/drawing/2014/main" id="{052B5129-8711-4ACE-B8F5-23EFAC6F1183}"/>
              </a:ext>
            </a:extLst>
          </p:cNvPr>
          <p:cNvSpPr txBox="1"/>
          <p:nvPr/>
        </p:nvSpPr>
        <p:spPr>
          <a:xfrm>
            <a:off x="2992205" y="5115444"/>
            <a:ext cx="2859479" cy="799899"/>
          </a:xfrm>
          <a:prstGeom prst="rect">
            <a:avLst/>
          </a:prstGeom>
          <a:noFill/>
        </p:spPr>
        <p:txBody>
          <a:bodyPr wrap="square" rtlCol="0">
            <a:spAutoFit/>
          </a:bodyPr>
          <a:lstStyle/>
          <a:p>
            <a:pPr algn="just">
              <a:lnSpc>
                <a:spcPct val="110000"/>
              </a:lnSpc>
            </a:pPr>
            <a:r>
              <a:rPr lang="nl-NL" sz="4400" b="1" dirty="0">
                <a:solidFill>
                  <a:schemeClr val="accent5"/>
                </a:solidFill>
                <a:latin typeface="Sofia Pro" pitchFamily="2" charset="0"/>
              </a:rPr>
              <a:t>59</a:t>
            </a:r>
            <a:endParaRPr lang="nl-BE" sz="1100" dirty="0">
              <a:solidFill>
                <a:schemeClr val="accent5"/>
              </a:solidFill>
              <a:latin typeface="Sofia Pro" pitchFamily="2" charset="0"/>
            </a:endParaRPr>
          </a:p>
        </p:txBody>
      </p:sp>
      <p:sp>
        <p:nvSpPr>
          <p:cNvPr id="26" name="Tekstvak 7">
            <a:extLst>
              <a:ext uri="{FF2B5EF4-FFF2-40B4-BE49-F238E27FC236}">
                <a16:creationId xmlns:a16="http://schemas.microsoft.com/office/drawing/2014/main" id="{FBADB14D-56B1-496C-BA58-F992370E294D}"/>
              </a:ext>
            </a:extLst>
          </p:cNvPr>
          <p:cNvSpPr txBox="1"/>
          <p:nvPr/>
        </p:nvSpPr>
        <p:spPr>
          <a:xfrm>
            <a:off x="8997270" y="5324959"/>
            <a:ext cx="3146899" cy="381771"/>
          </a:xfrm>
          <a:prstGeom prst="rect">
            <a:avLst/>
          </a:prstGeom>
          <a:noFill/>
        </p:spPr>
        <p:txBody>
          <a:bodyPr wrap="square" rtlCol="0">
            <a:spAutoFit/>
          </a:bodyPr>
          <a:lstStyle/>
          <a:p>
            <a:pPr>
              <a:lnSpc>
                <a:spcPct val="110000"/>
              </a:lnSpc>
            </a:pPr>
            <a:r>
              <a:rPr lang="nl-NL" dirty="0">
                <a:latin typeface="Sofia Pro" pitchFamily="2" charset="0"/>
              </a:rPr>
              <a:t>Opleidingen</a:t>
            </a:r>
            <a:endParaRPr lang="nl-BE" sz="1400" dirty="0">
              <a:latin typeface="Sofia Pro" pitchFamily="2" charset="0"/>
            </a:endParaRPr>
          </a:p>
        </p:txBody>
      </p:sp>
      <p:sp>
        <p:nvSpPr>
          <p:cNvPr id="27" name="Tekstvak 7">
            <a:extLst>
              <a:ext uri="{FF2B5EF4-FFF2-40B4-BE49-F238E27FC236}">
                <a16:creationId xmlns:a16="http://schemas.microsoft.com/office/drawing/2014/main" id="{6CBB58F2-1D5E-419B-A75D-A1213734E7AB}"/>
              </a:ext>
            </a:extLst>
          </p:cNvPr>
          <p:cNvSpPr txBox="1"/>
          <p:nvPr/>
        </p:nvSpPr>
        <p:spPr>
          <a:xfrm>
            <a:off x="7902782" y="5104138"/>
            <a:ext cx="2859479" cy="799899"/>
          </a:xfrm>
          <a:prstGeom prst="rect">
            <a:avLst/>
          </a:prstGeom>
          <a:noFill/>
        </p:spPr>
        <p:txBody>
          <a:bodyPr wrap="square" rtlCol="0">
            <a:spAutoFit/>
          </a:bodyPr>
          <a:lstStyle/>
          <a:p>
            <a:pPr algn="just">
              <a:lnSpc>
                <a:spcPct val="110000"/>
              </a:lnSpc>
            </a:pPr>
            <a:r>
              <a:rPr lang="nl-NL" sz="4400" b="1" dirty="0">
                <a:solidFill>
                  <a:schemeClr val="accent2"/>
                </a:solidFill>
                <a:latin typeface="Sofia Pro" pitchFamily="2" charset="0"/>
              </a:rPr>
              <a:t>418</a:t>
            </a:r>
            <a:endParaRPr lang="nl-BE" sz="1100" dirty="0">
              <a:solidFill>
                <a:schemeClr val="accent2"/>
              </a:solidFill>
              <a:latin typeface="Sofia Pro" pitchFamily="2" charset="0"/>
            </a:endParaRPr>
          </a:p>
        </p:txBody>
      </p:sp>
    </p:spTree>
    <p:extLst>
      <p:ext uri="{BB962C8B-B14F-4D97-AF65-F5344CB8AC3E}">
        <p14:creationId xmlns:p14="http://schemas.microsoft.com/office/powerpoint/2010/main" val="866603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8" name="Title 14">
            <a:extLst>
              <a:ext uri="{FF2B5EF4-FFF2-40B4-BE49-F238E27FC236}">
                <a16:creationId xmlns:a16="http://schemas.microsoft.com/office/drawing/2014/main" id="{9D9639AA-EA63-4DED-A30C-E8AFA2F4A691}"/>
              </a:ext>
            </a:extLst>
          </p:cNvPr>
          <p:cNvSpPr>
            <a:spLocks noGrp="1"/>
          </p:cNvSpPr>
          <p:nvPr>
            <p:ph type="title"/>
          </p:nvPr>
        </p:nvSpPr>
        <p:spPr>
          <a:xfrm>
            <a:off x="1322943" y="808040"/>
            <a:ext cx="5737076" cy="625642"/>
          </a:xfrm>
        </p:spPr>
        <p:txBody>
          <a:bodyPr>
            <a:noAutofit/>
          </a:bodyPr>
          <a:lstStyle/>
          <a:p>
            <a:r>
              <a:rPr lang="nl-BE" sz="2800" b="1" dirty="0">
                <a:solidFill>
                  <a:srgbClr val="006583"/>
                </a:solidFill>
                <a:latin typeface="Calibri"/>
                <a:cs typeface="Calibri"/>
              </a:rPr>
              <a:t>Aantal langlopende opleidingen</a:t>
            </a:r>
            <a:endParaRPr lang="en-US" sz="2800" b="1" dirty="0">
              <a:solidFill>
                <a:srgbClr val="006583"/>
              </a:solidFill>
              <a:latin typeface="Calibri"/>
              <a:cs typeface="Calibri"/>
            </a:endParaRPr>
          </a:p>
        </p:txBody>
      </p:sp>
      <p:pic>
        <p:nvPicPr>
          <p:cNvPr id="3" name="Picture 2">
            <a:extLst>
              <a:ext uri="{FF2B5EF4-FFF2-40B4-BE49-F238E27FC236}">
                <a16:creationId xmlns:a16="http://schemas.microsoft.com/office/drawing/2014/main" id="{77F0DB2F-0A20-4440-BCBB-F1D975595331}"/>
              </a:ext>
            </a:extLst>
          </p:cNvPr>
          <p:cNvPicPr>
            <a:picLocks noChangeAspect="1"/>
          </p:cNvPicPr>
          <p:nvPr/>
        </p:nvPicPr>
        <p:blipFill>
          <a:blip r:embed="rId5"/>
          <a:stretch>
            <a:fillRect/>
          </a:stretch>
        </p:blipFill>
        <p:spPr>
          <a:xfrm>
            <a:off x="1426412" y="1585514"/>
            <a:ext cx="6883592" cy="5120654"/>
          </a:xfrm>
          <a:prstGeom prst="rect">
            <a:avLst/>
          </a:prstGeom>
        </p:spPr>
      </p:pic>
      <p:sp>
        <p:nvSpPr>
          <p:cNvPr id="10" name="Tekstvak 7">
            <a:extLst>
              <a:ext uri="{FF2B5EF4-FFF2-40B4-BE49-F238E27FC236}">
                <a16:creationId xmlns:a16="http://schemas.microsoft.com/office/drawing/2014/main" id="{3FDE3B3B-F3C0-455A-99AC-04F5FB7A6066}"/>
              </a:ext>
            </a:extLst>
          </p:cNvPr>
          <p:cNvSpPr txBox="1"/>
          <p:nvPr/>
        </p:nvSpPr>
        <p:spPr>
          <a:xfrm>
            <a:off x="8702199" y="2633089"/>
            <a:ext cx="3146899" cy="381771"/>
          </a:xfrm>
          <a:prstGeom prst="rect">
            <a:avLst/>
          </a:prstGeom>
          <a:noFill/>
        </p:spPr>
        <p:txBody>
          <a:bodyPr wrap="square" rtlCol="0">
            <a:spAutoFit/>
          </a:bodyPr>
          <a:lstStyle/>
          <a:p>
            <a:pPr algn="just">
              <a:lnSpc>
                <a:spcPct val="110000"/>
              </a:lnSpc>
            </a:pPr>
            <a:r>
              <a:rPr lang="nl-NL" dirty="0">
                <a:solidFill>
                  <a:srgbClr val="006583"/>
                </a:solidFill>
                <a:latin typeface="Sofia Pro" pitchFamily="2" charset="0"/>
              </a:rPr>
              <a:t>Aantal langlopende opleidingen</a:t>
            </a:r>
            <a:endParaRPr lang="nl-BE" sz="1600" dirty="0">
              <a:solidFill>
                <a:srgbClr val="006583"/>
              </a:solidFill>
              <a:latin typeface="Sofia Pro" pitchFamily="2" charset="0"/>
            </a:endParaRPr>
          </a:p>
        </p:txBody>
      </p:sp>
      <p:sp>
        <p:nvSpPr>
          <p:cNvPr id="11" name="Tekstvak 7">
            <a:extLst>
              <a:ext uri="{FF2B5EF4-FFF2-40B4-BE49-F238E27FC236}">
                <a16:creationId xmlns:a16="http://schemas.microsoft.com/office/drawing/2014/main" id="{82E0B39C-581F-407C-9508-4B9E0822CB52}"/>
              </a:ext>
            </a:extLst>
          </p:cNvPr>
          <p:cNvSpPr txBox="1"/>
          <p:nvPr/>
        </p:nvSpPr>
        <p:spPr>
          <a:xfrm>
            <a:off x="8702200" y="1613097"/>
            <a:ext cx="2859479" cy="1057212"/>
          </a:xfrm>
          <a:prstGeom prst="rect">
            <a:avLst/>
          </a:prstGeom>
          <a:noFill/>
        </p:spPr>
        <p:txBody>
          <a:bodyPr wrap="square" rtlCol="0">
            <a:spAutoFit/>
          </a:bodyPr>
          <a:lstStyle/>
          <a:p>
            <a:pPr algn="just">
              <a:lnSpc>
                <a:spcPct val="110000"/>
              </a:lnSpc>
            </a:pPr>
            <a:r>
              <a:rPr lang="nl-NL" sz="6000" b="1" dirty="0">
                <a:solidFill>
                  <a:srgbClr val="31B7BC"/>
                </a:solidFill>
                <a:latin typeface="Sofia Pro" pitchFamily="2" charset="0"/>
              </a:rPr>
              <a:t>+ 40%</a:t>
            </a:r>
            <a:endParaRPr lang="nl-BE" sz="1600" dirty="0">
              <a:solidFill>
                <a:srgbClr val="354D9B"/>
              </a:solidFill>
              <a:latin typeface="Sofia Pro" pitchFamily="2" charset="0"/>
            </a:endParaRPr>
          </a:p>
        </p:txBody>
      </p:sp>
      <p:sp>
        <p:nvSpPr>
          <p:cNvPr id="12" name="Tekstvak 7">
            <a:extLst>
              <a:ext uri="{FF2B5EF4-FFF2-40B4-BE49-F238E27FC236}">
                <a16:creationId xmlns:a16="http://schemas.microsoft.com/office/drawing/2014/main" id="{7CFE52D2-F02C-4615-822A-A0EE99B3415C}"/>
              </a:ext>
            </a:extLst>
          </p:cNvPr>
          <p:cNvSpPr txBox="1"/>
          <p:nvPr/>
        </p:nvSpPr>
        <p:spPr>
          <a:xfrm>
            <a:off x="8677551" y="4195675"/>
            <a:ext cx="3019149" cy="1874809"/>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Opleidingen zijn MSc-niveau</a:t>
            </a:r>
          </a:p>
          <a:p>
            <a:pPr>
              <a:lnSpc>
                <a:spcPct val="110000"/>
              </a:lnSpc>
            </a:pPr>
            <a:r>
              <a:rPr lang="nl-NL" dirty="0">
                <a:solidFill>
                  <a:srgbClr val="006583"/>
                </a:solidFill>
                <a:latin typeface="Sofia Pro" pitchFamily="2" charset="0"/>
              </a:rPr>
              <a:t>(van 15 naar 21)</a:t>
            </a:r>
          </a:p>
          <a:p>
            <a:pPr>
              <a:lnSpc>
                <a:spcPct val="110000"/>
              </a:lnSpc>
            </a:pPr>
            <a:endParaRPr lang="nl-NL" sz="1400" dirty="0">
              <a:solidFill>
                <a:srgbClr val="006583"/>
              </a:solidFill>
              <a:latin typeface="Sofia Pro" pitchFamily="2" charset="0"/>
            </a:endParaRPr>
          </a:p>
          <a:p>
            <a:pPr>
              <a:lnSpc>
                <a:spcPct val="110000"/>
              </a:lnSpc>
            </a:pPr>
            <a:r>
              <a:rPr lang="nl-NL" sz="1400" dirty="0">
                <a:solidFill>
                  <a:srgbClr val="006583"/>
                </a:solidFill>
                <a:latin typeface="Sofia Pro" pitchFamily="2" charset="0"/>
              </a:rPr>
              <a:t>Diverse focus: </a:t>
            </a:r>
          </a:p>
          <a:p>
            <a:pPr>
              <a:lnSpc>
                <a:spcPct val="110000"/>
              </a:lnSpc>
            </a:pPr>
            <a:r>
              <a:rPr lang="nl-NL" sz="1400" dirty="0">
                <a:solidFill>
                  <a:srgbClr val="006583"/>
                </a:solidFill>
                <a:latin typeface="Sofia Pro" pitchFamily="2" charset="0"/>
              </a:rPr>
              <a:t>maritiem transport, havens, aquacultuur, hydrologie, engineering, pollutie, ecotoxicologie</a:t>
            </a:r>
            <a:endParaRPr lang="nl-BE" sz="1400" dirty="0">
              <a:solidFill>
                <a:srgbClr val="006583"/>
              </a:solidFill>
              <a:latin typeface="Sofia Pro" pitchFamily="2" charset="0"/>
            </a:endParaRPr>
          </a:p>
        </p:txBody>
      </p:sp>
      <p:sp>
        <p:nvSpPr>
          <p:cNvPr id="13" name="Tekstvak 7">
            <a:extLst>
              <a:ext uri="{FF2B5EF4-FFF2-40B4-BE49-F238E27FC236}">
                <a16:creationId xmlns:a16="http://schemas.microsoft.com/office/drawing/2014/main" id="{7E954524-8B37-407A-BCAB-A698F1460310}"/>
              </a:ext>
            </a:extLst>
          </p:cNvPr>
          <p:cNvSpPr txBox="1"/>
          <p:nvPr/>
        </p:nvSpPr>
        <p:spPr>
          <a:xfrm>
            <a:off x="8677552" y="3429000"/>
            <a:ext cx="2859479" cy="799899"/>
          </a:xfrm>
          <a:prstGeom prst="rect">
            <a:avLst/>
          </a:prstGeom>
          <a:noFill/>
        </p:spPr>
        <p:txBody>
          <a:bodyPr wrap="square" rtlCol="0">
            <a:spAutoFit/>
          </a:bodyPr>
          <a:lstStyle/>
          <a:p>
            <a:pPr algn="just">
              <a:lnSpc>
                <a:spcPct val="110000"/>
              </a:lnSpc>
            </a:pPr>
            <a:r>
              <a:rPr lang="nl-NL" sz="4400" b="1" dirty="0">
                <a:solidFill>
                  <a:srgbClr val="31B7BC"/>
                </a:solidFill>
                <a:latin typeface="Sofia Pro" pitchFamily="2" charset="0"/>
              </a:rPr>
              <a:t>45%</a:t>
            </a:r>
            <a:endParaRPr lang="nl-BE" sz="1100" dirty="0">
              <a:solidFill>
                <a:srgbClr val="354D9B"/>
              </a:solidFill>
              <a:latin typeface="Sofia Pro" pitchFamily="2" charset="0"/>
            </a:endParaRPr>
          </a:p>
        </p:txBody>
      </p:sp>
    </p:spTree>
    <p:extLst>
      <p:ext uri="{BB962C8B-B14F-4D97-AF65-F5344CB8AC3E}">
        <p14:creationId xmlns:p14="http://schemas.microsoft.com/office/powerpoint/2010/main" val="3748710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8" name="Title 14">
            <a:extLst>
              <a:ext uri="{FF2B5EF4-FFF2-40B4-BE49-F238E27FC236}">
                <a16:creationId xmlns:a16="http://schemas.microsoft.com/office/drawing/2014/main" id="{9D9639AA-EA63-4DED-A30C-E8AFA2F4A691}"/>
              </a:ext>
            </a:extLst>
          </p:cNvPr>
          <p:cNvSpPr>
            <a:spLocks noGrp="1"/>
          </p:cNvSpPr>
          <p:nvPr>
            <p:ph type="title"/>
          </p:nvPr>
        </p:nvSpPr>
        <p:spPr>
          <a:xfrm>
            <a:off x="1322943" y="808040"/>
            <a:ext cx="6878082" cy="625642"/>
          </a:xfrm>
        </p:spPr>
        <p:txBody>
          <a:bodyPr>
            <a:noAutofit/>
          </a:bodyPr>
          <a:lstStyle/>
          <a:p>
            <a:r>
              <a:rPr lang="nl-BE" sz="2800" b="1" dirty="0">
                <a:solidFill>
                  <a:srgbClr val="006583"/>
                </a:solidFill>
                <a:latin typeface="Calibri"/>
                <a:cs typeface="Calibri"/>
              </a:rPr>
              <a:t>Inschrijvingen langlopende opleidingen</a:t>
            </a:r>
            <a:endParaRPr lang="en-US" sz="2800" b="1" dirty="0">
              <a:solidFill>
                <a:srgbClr val="006583"/>
              </a:solidFill>
              <a:latin typeface="Calibri"/>
              <a:cs typeface="Calibri"/>
            </a:endParaRPr>
          </a:p>
        </p:txBody>
      </p:sp>
      <p:sp>
        <p:nvSpPr>
          <p:cNvPr id="10" name="Tekstvak 7">
            <a:extLst>
              <a:ext uri="{FF2B5EF4-FFF2-40B4-BE49-F238E27FC236}">
                <a16:creationId xmlns:a16="http://schemas.microsoft.com/office/drawing/2014/main" id="{F169E199-74C0-4A0B-B6DB-C2C28CFDDF3A}"/>
              </a:ext>
            </a:extLst>
          </p:cNvPr>
          <p:cNvSpPr txBox="1"/>
          <p:nvPr/>
        </p:nvSpPr>
        <p:spPr>
          <a:xfrm>
            <a:off x="8702199" y="2633089"/>
            <a:ext cx="3146899" cy="381771"/>
          </a:xfrm>
          <a:prstGeom prst="rect">
            <a:avLst/>
          </a:prstGeom>
          <a:noFill/>
        </p:spPr>
        <p:txBody>
          <a:bodyPr wrap="square" rtlCol="0">
            <a:spAutoFit/>
          </a:bodyPr>
          <a:lstStyle/>
          <a:p>
            <a:pPr algn="just">
              <a:lnSpc>
                <a:spcPct val="110000"/>
              </a:lnSpc>
            </a:pPr>
            <a:r>
              <a:rPr lang="nl-NL" dirty="0">
                <a:solidFill>
                  <a:srgbClr val="006583"/>
                </a:solidFill>
                <a:latin typeface="Sofia Pro" pitchFamily="2" charset="0"/>
              </a:rPr>
              <a:t>Aantal inschrijvingen</a:t>
            </a:r>
            <a:endParaRPr lang="nl-BE" sz="1600" dirty="0">
              <a:solidFill>
                <a:srgbClr val="006583"/>
              </a:solidFill>
              <a:latin typeface="Sofia Pro" pitchFamily="2" charset="0"/>
            </a:endParaRPr>
          </a:p>
        </p:txBody>
      </p:sp>
      <p:sp>
        <p:nvSpPr>
          <p:cNvPr id="11" name="Tekstvak 7">
            <a:extLst>
              <a:ext uri="{FF2B5EF4-FFF2-40B4-BE49-F238E27FC236}">
                <a16:creationId xmlns:a16="http://schemas.microsoft.com/office/drawing/2014/main" id="{B4AD1EE8-8DCF-4747-B263-A8A7943136B7}"/>
              </a:ext>
            </a:extLst>
          </p:cNvPr>
          <p:cNvSpPr txBox="1"/>
          <p:nvPr/>
        </p:nvSpPr>
        <p:spPr>
          <a:xfrm>
            <a:off x="8702200" y="1613097"/>
            <a:ext cx="2859479" cy="1057212"/>
          </a:xfrm>
          <a:prstGeom prst="rect">
            <a:avLst/>
          </a:prstGeom>
          <a:noFill/>
        </p:spPr>
        <p:txBody>
          <a:bodyPr wrap="square" rtlCol="0">
            <a:spAutoFit/>
          </a:bodyPr>
          <a:lstStyle/>
          <a:p>
            <a:pPr algn="just">
              <a:lnSpc>
                <a:spcPct val="110000"/>
              </a:lnSpc>
            </a:pPr>
            <a:r>
              <a:rPr lang="nl-NL" sz="6000" b="1" dirty="0">
                <a:solidFill>
                  <a:srgbClr val="31B7BC"/>
                </a:solidFill>
                <a:latin typeface="Sofia Pro" pitchFamily="2" charset="0"/>
              </a:rPr>
              <a:t>-1%</a:t>
            </a:r>
            <a:endParaRPr lang="nl-BE" sz="1600" dirty="0">
              <a:solidFill>
                <a:srgbClr val="354D9B"/>
              </a:solidFill>
              <a:latin typeface="Sofia Pro" pitchFamily="2" charset="0"/>
            </a:endParaRPr>
          </a:p>
        </p:txBody>
      </p:sp>
      <p:pic>
        <p:nvPicPr>
          <p:cNvPr id="12" name="Picture 11">
            <a:extLst>
              <a:ext uri="{FF2B5EF4-FFF2-40B4-BE49-F238E27FC236}">
                <a16:creationId xmlns:a16="http://schemas.microsoft.com/office/drawing/2014/main" id="{778CBA6C-7832-4E63-8D7A-018A11258455}"/>
              </a:ext>
            </a:extLst>
          </p:cNvPr>
          <p:cNvPicPr>
            <a:picLocks noChangeAspect="1"/>
          </p:cNvPicPr>
          <p:nvPr/>
        </p:nvPicPr>
        <p:blipFill>
          <a:blip r:embed="rId5"/>
          <a:stretch>
            <a:fillRect/>
          </a:stretch>
        </p:blipFill>
        <p:spPr>
          <a:xfrm>
            <a:off x="1411541" y="1556605"/>
            <a:ext cx="6789484" cy="5023158"/>
          </a:xfrm>
          <a:prstGeom prst="rect">
            <a:avLst/>
          </a:prstGeom>
        </p:spPr>
      </p:pic>
      <p:sp>
        <p:nvSpPr>
          <p:cNvPr id="15" name="Tekstvak 7">
            <a:extLst>
              <a:ext uri="{FF2B5EF4-FFF2-40B4-BE49-F238E27FC236}">
                <a16:creationId xmlns:a16="http://schemas.microsoft.com/office/drawing/2014/main" id="{FFC80B63-85A4-4FED-8DB5-3DAE6AE48BA3}"/>
              </a:ext>
            </a:extLst>
          </p:cNvPr>
          <p:cNvSpPr txBox="1"/>
          <p:nvPr/>
        </p:nvSpPr>
        <p:spPr>
          <a:xfrm>
            <a:off x="8677551" y="4195675"/>
            <a:ext cx="3146899" cy="413959"/>
          </a:xfrm>
          <a:prstGeom prst="rect">
            <a:avLst/>
          </a:prstGeom>
          <a:noFill/>
        </p:spPr>
        <p:txBody>
          <a:bodyPr wrap="square" rtlCol="0">
            <a:spAutoFit/>
          </a:bodyPr>
          <a:lstStyle/>
          <a:p>
            <a:pPr>
              <a:lnSpc>
                <a:spcPct val="110000"/>
              </a:lnSpc>
            </a:pPr>
            <a:r>
              <a:rPr lang="nl-NL" dirty="0">
                <a:solidFill>
                  <a:srgbClr val="354D9B"/>
                </a:solidFill>
                <a:latin typeface="Sofia Pro" pitchFamily="2" charset="0"/>
              </a:rPr>
              <a:t>        </a:t>
            </a:r>
            <a:r>
              <a:rPr lang="nl-NL" sz="2000" b="1" dirty="0">
                <a:solidFill>
                  <a:schemeClr val="accent2"/>
                </a:solidFill>
                <a:latin typeface="Sofia Pro" pitchFamily="2" charset="0"/>
              </a:rPr>
              <a:t>BSc</a:t>
            </a:r>
            <a:r>
              <a:rPr lang="nl-NL" sz="2000" dirty="0">
                <a:solidFill>
                  <a:srgbClr val="354D9B"/>
                </a:solidFill>
                <a:latin typeface="Sofia Pro" pitchFamily="2" charset="0"/>
              </a:rPr>
              <a:t>                      </a:t>
            </a:r>
            <a:r>
              <a:rPr lang="nl-NL" sz="2000" b="1" dirty="0">
                <a:solidFill>
                  <a:srgbClr val="13B4B7"/>
                </a:solidFill>
                <a:latin typeface="Sofia Pro" pitchFamily="2" charset="0"/>
              </a:rPr>
              <a:t>MSc</a:t>
            </a:r>
            <a:endParaRPr lang="nl-BE" sz="1400" b="1" dirty="0">
              <a:solidFill>
                <a:srgbClr val="13B4B7"/>
              </a:solidFill>
              <a:latin typeface="Sofia Pro" pitchFamily="2" charset="0"/>
            </a:endParaRPr>
          </a:p>
        </p:txBody>
      </p:sp>
      <p:sp>
        <p:nvSpPr>
          <p:cNvPr id="16" name="Tekstvak 7">
            <a:extLst>
              <a:ext uri="{FF2B5EF4-FFF2-40B4-BE49-F238E27FC236}">
                <a16:creationId xmlns:a16="http://schemas.microsoft.com/office/drawing/2014/main" id="{A32F8299-6FAE-4506-935D-552A6BEC9872}"/>
              </a:ext>
            </a:extLst>
          </p:cNvPr>
          <p:cNvSpPr txBox="1"/>
          <p:nvPr/>
        </p:nvSpPr>
        <p:spPr>
          <a:xfrm>
            <a:off x="8677552" y="3429000"/>
            <a:ext cx="3146898" cy="799899"/>
          </a:xfrm>
          <a:prstGeom prst="rect">
            <a:avLst/>
          </a:prstGeom>
          <a:noFill/>
        </p:spPr>
        <p:txBody>
          <a:bodyPr wrap="square" rtlCol="0">
            <a:spAutoFit/>
          </a:bodyPr>
          <a:lstStyle/>
          <a:p>
            <a:pPr algn="just">
              <a:lnSpc>
                <a:spcPct val="110000"/>
              </a:lnSpc>
            </a:pPr>
            <a:r>
              <a:rPr lang="nl-NL" sz="4400" b="1" dirty="0">
                <a:solidFill>
                  <a:schemeClr val="accent2"/>
                </a:solidFill>
                <a:latin typeface="Sofia Pro" pitchFamily="2" charset="0"/>
              </a:rPr>
              <a:t>-30%   </a:t>
            </a:r>
            <a:r>
              <a:rPr lang="nl-NL" sz="4400" b="1" dirty="0">
                <a:solidFill>
                  <a:srgbClr val="31B7BC"/>
                </a:solidFill>
                <a:latin typeface="Sofia Pro" pitchFamily="2" charset="0"/>
              </a:rPr>
              <a:t>+ 24%</a:t>
            </a:r>
            <a:endParaRPr lang="nl-BE" sz="1100" dirty="0">
              <a:solidFill>
                <a:srgbClr val="354D9B"/>
              </a:solidFill>
              <a:latin typeface="Sofia Pro" pitchFamily="2" charset="0"/>
            </a:endParaRPr>
          </a:p>
        </p:txBody>
      </p:sp>
    </p:spTree>
    <p:extLst>
      <p:ext uri="{BB962C8B-B14F-4D97-AF65-F5344CB8AC3E}">
        <p14:creationId xmlns:p14="http://schemas.microsoft.com/office/powerpoint/2010/main" val="2254734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8" name="Title 14">
            <a:extLst>
              <a:ext uri="{FF2B5EF4-FFF2-40B4-BE49-F238E27FC236}">
                <a16:creationId xmlns:a16="http://schemas.microsoft.com/office/drawing/2014/main" id="{9D9639AA-EA63-4DED-A30C-E8AFA2F4A691}"/>
              </a:ext>
            </a:extLst>
          </p:cNvPr>
          <p:cNvSpPr>
            <a:spLocks noGrp="1"/>
          </p:cNvSpPr>
          <p:nvPr>
            <p:ph type="title"/>
          </p:nvPr>
        </p:nvSpPr>
        <p:spPr>
          <a:xfrm>
            <a:off x="1322943" y="808040"/>
            <a:ext cx="9394218" cy="625642"/>
          </a:xfrm>
        </p:spPr>
        <p:txBody>
          <a:bodyPr>
            <a:noAutofit/>
          </a:bodyPr>
          <a:lstStyle/>
          <a:p>
            <a:r>
              <a:rPr lang="nl-BE" sz="2800" b="1" dirty="0">
                <a:solidFill>
                  <a:srgbClr val="006583"/>
                </a:solidFill>
                <a:latin typeface="Calibri"/>
                <a:cs typeface="Calibri"/>
              </a:rPr>
              <a:t>Inschrijvingen langlopende opleidingen naar thema</a:t>
            </a:r>
            <a:endParaRPr lang="en-US" sz="2800" b="1" dirty="0">
              <a:solidFill>
                <a:srgbClr val="006583"/>
              </a:solidFill>
              <a:latin typeface="Calibri"/>
              <a:cs typeface="Calibri"/>
            </a:endParaRPr>
          </a:p>
        </p:txBody>
      </p:sp>
      <p:pic>
        <p:nvPicPr>
          <p:cNvPr id="3" name="Picture 2">
            <a:extLst>
              <a:ext uri="{FF2B5EF4-FFF2-40B4-BE49-F238E27FC236}">
                <a16:creationId xmlns:a16="http://schemas.microsoft.com/office/drawing/2014/main" id="{841EB1BF-900D-45AC-8923-59DEF3490C59}"/>
              </a:ext>
            </a:extLst>
          </p:cNvPr>
          <p:cNvPicPr>
            <a:picLocks noChangeAspect="1"/>
          </p:cNvPicPr>
          <p:nvPr/>
        </p:nvPicPr>
        <p:blipFill>
          <a:blip r:embed="rId5"/>
          <a:stretch>
            <a:fillRect/>
          </a:stretch>
        </p:blipFill>
        <p:spPr>
          <a:xfrm>
            <a:off x="1411540" y="1528932"/>
            <a:ext cx="6660337" cy="5357974"/>
          </a:xfrm>
          <a:prstGeom prst="rect">
            <a:avLst/>
          </a:prstGeom>
        </p:spPr>
      </p:pic>
      <p:sp>
        <p:nvSpPr>
          <p:cNvPr id="10" name="Tekstvak 7">
            <a:extLst>
              <a:ext uri="{FF2B5EF4-FFF2-40B4-BE49-F238E27FC236}">
                <a16:creationId xmlns:a16="http://schemas.microsoft.com/office/drawing/2014/main" id="{F169E199-74C0-4A0B-B6DB-C2C28CFDDF3A}"/>
              </a:ext>
            </a:extLst>
          </p:cNvPr>
          <p:cNvSpPr txBox="1"/>
          <p:nvPr/>
        </p:nvSpPr>
        <p:spPr>
          <a:xfrm>
            <a:off x="8702199" y="2633089"/>
            <a:ext cx="3146899" cy="381771"/>
          </a:xfrm>
          <a:prstGeom prst="rect">
            <a:avLst/>
          </a:prstGeom>
          <a:noFill/>
        </p:spPr>
        <p:txBody>
          <a:bodyPr wrap="square" rtlCol="0">
            <a:spAutoFit/>
          </a:bodyPr>
          <a:lstStyle/>
          <a:p>
            <a:pPr algn="just">
              <a:lnSpc>
                <a:spcPct val="110000"/>
              </a:lnSpc>
            </a:pPr>
            <a:r>
              <a:rPr lang="nl-NL" dirty="0">
                <a:solidFill>
                  <a:srgbClr val="006583"/>
                </a:solidFill>
                <a:latin typeface="Sofia Pro" pitchFamily="2" charset="0"/>
              </a:rPr>
              <a:t>Maritiem transport &amp; havens</a:t>
            </a:r>
            <a:endParaRPr lang="nl-BE" sz="1600" dirty="0">
              <a:solidFill>
                <a:srgbClr val="006583"/>
              </a:solidFill>
              <a:latin typeface="Sofia Pro" pitchFamily="2" charset="0"/>
            </a:endParaRPr>
          </a:p>
        </p:txBody>
      </p:sp>
      <p:sp>
        <p:nvSpPr>
          <p:cNvPr id="11" name="Tekstvak 7">
            <a:extLst>
              <a:ext uri="{FF2B5EF4-FFF2-40B4-BE49-F238E27FC236}">
                <a16:creationId xmlns:a16="http://schemas.microsoft.com/office/drawing/2014/main" id="{B4AD1EE8-8DCF-4747-B263-A8A7943136B7}"/>
              </a:ext>
            </a:extLst>
          </p:cNvPr>
          <p:cNvSpPr txBox="1"/>
          <p:nvPr/>
        </p:nvSpPr>
        <p:spPr>
          <a:xfrm>
            <a:off x="8702200" y="1613097"/>
            <a:ext cx="2859479" cy="1057212"/>
          </a:xfrm>
          <a:prstGeom prst="rect">
            <a:avLst/>
          </a:prstGeom>
          <a:noFill/>
        </p:spPr>
        <p:txBody>
          <a:bodyPr wrap="square" rtlCol="0">
            <a:spAutoFit/>
          </a:bodyPr>
          <a:lstStyle/>
          <a:p>
            <a:pPr algn="just">
              <a:lnSpc>
                <a:spcPct val="110000"/>
              </a:lnSpc>
            </a:pPr>
            <a:r>
              <a:rPr lang="nl-NL" sz="6000" b="1" dirty="0">
                <a:solidFill>
                  <a:srgbClr val="31B7BC"/>
                </a:solidFill>
                <a:latin typeface="Sofia Pro" pitchFamily="2" charset="0"/>
              </a:rPr>
              <a:t>53% </a:t>
            </a:r>
            <a:r>
              <a:rPr lang="nl-NL" sz="3200" b="1" dirty="0">
                <a:solidFill>
                  <a:schemeClr val="accent2"/>
                </a:solidFill>
                <a:latin typeface="Sofia Pro" pitchFamily="2" charset="0"/>
              </a:rPr>
              <a:t>(-22%)</a:t>
            </a:r>
            <a:endParaRPr lang="nl-BE" sz="1600" dirty="0">
              <a:solidFill>
                <a:schemeClr val="accent2"/>
              </a:solidFill>
              <a:latin typeface="Sofia Pro" pitchFamily="2" charset="0"/>
            </a:endParaRPr>
          </a:p>
        </p:txBody>
      </p:sp>
      <p:sp>
        <p:nvSpPr>
          <p:cNvPr id="9" name="Tekstvak 7">
            <a:extLst>
              <a:ext uri="{FF2B5EF4-FFF2-40B4-BE49-F238E27FC236}">
                <a16:creationId xmlns:a16="http://schemas.microsoft.com/office/drawing/2014/main" id="{4D5B1D36-C80D-4342-A8CC-F05C5810E709}"/>
              </a:ext>
            </a:extLst>
          </p:cNvPr>
          <p:cNvSpPr txBox="1"/>
          <p:nvPr/>
        </p:nvSpPr>
        <p:spPr>
          <a:xfrm>
            <a:off x="8702199" y="4324107"/>
            <a:ext cx="3146899" cy="381771"/>
          </a:xfrm>
          <a:prstGeom prst="rect">
            <a:avLst/>
          </a:prstGeom>
          <a:noFill/>
        </p:spPr>
        <p:txBody>
          <a:bodyPr wrap="square" rtlCol="0">
            <a:spAutoFit/>
          </a:bodyPr>
          <a:lstStyle/>
          <a:p>
            <a:pPr algn="just">
              <a:lnSpc>
                <a:spcPct val="110000"/>
              </a:lnSpc>
            </a:pPr>
            <a:r>
              <a:rPr lang="nl-NL" dirty="0">
                <a:solidFill>
                  <a:srgbClr val="006583"/>
                </a:solidFill>
                <a:latin typeface="Sofia Pro" pitchFamily="2" charset="0"/>
              </a:rPr>
              <a:t>Natuurwetenschappen</a:t>
            </a:r>
            <a:endParaRPr lang="nl-BE" sz="1600" dirty="0">
              <a:solidFill>
                <a:srgbClr val="006583"/>
              </a:solidFill>
              <a:latin typeface="Sofia Pro" pitchFamily="2" charset="0"/>
            </a:endParaRPr>
          </a:p>
        </p:txBody>
      </p:sp>
      <p:sp>
        <p:nvSpPr>
          <p:cNvPr id="12" name="Tekstvak 7">
            <a:extLst>
              <a:ext uri="{FF2B5EF4-FFF2-40B4-BE49-F238E27FC236}">
                <a16:creationId xmlns:a16="http://schemas.microsoft.com/office/drawing/2014/main" id="{E1D4F2C9-5661-40A1-BD5F-4F608370257C}"/>
              </a:ext>
            </a:extLst>
          </p:cNvPr>
          <p:cNvSpPr txBox="1"/>
          <p:nvPr/>
        </p:nvSpPr>
        <p:spPr>
          <a:xfrm>
            <a:off x="8702200" y="3441897"/>
            <a:ext cx="2859479" cy="864211"/>
          </a:xfrm>
          <a:prstGeom prst="rect">
            <a:avLst/>
          </a:prstGeom>
          <a:noFill/>
        </p:spPr>
        <p:txBody>
          <a:bodyPr wrap="square" rtlCol="0">
            <a:spAutoFit/>
          </a:bodyPr>
          <a:lstStyle/>
          <a:p>
            <a:pPr algn="just">
              <a:lnSpc>
                <a:spcPct val="110000"/>
              </a:lnSpc>
            </a:pPr>
            <a:r>
              <a:rPr lang="nl-NL" sz="4800" b="1" dirty="0">
                <a:solidFill>
                  <a:srgbClr val="31B7BC"/>
                </a:solidFill>
                <a:latin typeface="Sofia Pro" pitchFamily="2" charset="0"/>
              </a:rPr>
              <a:t>25% </a:t>
            </a:r>
            <a:r>
              <a:rPr lang="nl-NL" sz="3200" b="1" dirty="0">
                <a:solidFill>
                  <a:srgbClr val="13B3B8"/>
                </a:solidFill>
                <a:latin typeface="Sofia Pro" pitchFamily="2" charset="0"/>
              </a:rPr>
              <a:t>(+128%)</a:t>
            </a:r>
            <a:endParaRPr lang="nl-BE" sz="1600" dirty="0">
              <a:solidFill>
                <a:srgbClr val="13B3B8"/>
              </a:solidFill>
              <a:latin typeface="Sofia Pro" pitchFamily="2" charset="0"/>
            </a:endParaRPr>
          </a:p>
        </p:txBody>
      </p:sp>
      <p:sp>
        <p:nvSpPr>
          <p:cNvPr id="5" name="Rectangle: Rounded Corners 4">
            <a:extLst>
              <a:ext uri="{FF2B5EF4-FFF2-40B4-BE49-F238E27FC236}">
                <a16:creationId xmlns:a16="http://schemas.microsoft.com/office/drawing/2014/main" id="{726DB8F4-718B-4ADE-9A4F-1FF3EF044D0D}"/>
              </a:ext>
            </a:extLst>
          </p:cNvPr>
          <p:cNvSpPr/>
          <p:nvPr/>
        </p:nvSpPr>
        <p:spPr>
          <a:xfrm>
            <a:off x="7096125" y="2400300"/>
            <a:ext cx="533400" cy="2348110"/>
          </a:xfrm>
          <a:prstGeom prst="roundRect">
            <a:avLst/>
          </a:prstGeom>
          <a:noFill/>
          <a:ln w="57150">
            <a:solidFill>
              <a:srgbClr val="13A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7635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8" name="Title 14">
            <a:extLst>
              <a:ext uri="{FF2B5EF4-FFF2-40B4-BE49-F238E27FC236}">
                <a16:creationId xmlns:a16="http://schemas.microsoft.com/office/drawing/2014/main" id="{9D9639AA-EA63-4DED-A30C-E8AFA2F4A691}"/>
              </a:ext>
            </a:extLst>
          </p:cNvPr>
          <p:cNvSpPr>
            <a:spLocks noGrp="1"/>
          </p:cNvSpPr>
          <p:nvPr>
            <p:ph type="title"/>
          </p:nvPr>
        </p:nvSpPr>
        <p:spPr>
          <a:xfrm>
            <a:off x="1322943" y="808040"/>
            <a:ext cx="8637134" cy="625642"/>
          </a:xfrm>
        </p:spPr>
        <p:txBody>
          <a:bodyPr>
            <a:noAutofit/>
          </a:bodyPr>
          <a:lstStyle/>
          <a:p>
            <a:r>
              <a:rPr lang="nl-BE" sz="2800" b="1" dirty="0">
                <a:solidFill>
                  <a:srgbClr val="006583"/>
                </a:solidFill>
                <a:latin typeface="Calibri"/>
                <a:cs typeface="Calibri"/>
              </a:rPr>
              <a:t>Aantal en inschrijvingen kortlopende opleidingen</a:t>
            </a:r>
            <a:endParaRPr lang="en-US" sz="2800" b="1" dirty="0">
              <a:solidFill>
                <a:srgbClr val="006583"/>
              </a:solidFill>
              <a:latin typeface="Calibri"/>
              <a:cs typeface="Calibri"/>
            </a:endParaRPr>
          </a:p>
        </p:txBody>
      </p:sp>
      <p:pic>
        <p:nvPicPr>
          <p:cNvPr id="3" name="Picture 2">
            <a:extLst>
              <a:ext uri="{FF2B5EF4-FFF2-40B4-BE49-F238E27FC236}">
                <a16:creationId xmlns:a16="http://schemas.microsoft.com/office/drawing/2014/main" id="{6EC3AD1D-C357-4EB3-86AB-6E675CDCEA80}"/>
              </a:ext>
            </a:extLst>
          </p:cNvPr>
          <p:cNvPicPr>
            <a:picLocks noChangeAspect="1"/>
          </p:cNvPicPr>
          <p:nvPr/>
        </p:nvPicPr>
        <p:blipFill>
          <a:blip r:embed="rId5"/>
          <a:stretch>
            <a:fillRect/>
          </a:stretch>
        </p:blipFill>
        <p:spPr>
          <a:xfrm>
            <a:off x="0" y="1433682"/>
            <a:ext cx="6262249" cy="5008732"/>
          </a:xfrm>
          <a:prstGeom prst="rect">
            <a:avLst/>
          </a:prstGeom>
        </p:spPr>
      </p:pic>
      <p:pic>
        <p:nvPicPr>
          <p:cNvPr id="5" name="Picture 4">
            <a:extLst>
              <a:ext uri="{FF2B5EF4-FFF2-40B4-BE49-F238E27FC236}">
                <a16:creationId xmlns:a16="http://schemas.microsoft.com/office/drawing/2014/main" id="{0D67501A-A4B8-41E3-9273-A8BF08A4F989}"/>
              </a:ext>
            </a:extLst>
          </p:cNvPr>
          <p:cNvPicPr>
            <a:picLocks noChangeAspect="1"/>
          </p:cNvPicPr>
          <p:nvPr/>
        </p:nvPicPr>
        <p:blipFill>
          <a:blip r:embed="rId6"/>
          <a:stretch>
            <a:fillRect/>
          </a:stretch>
        </p:blipFill>
        <p:spPr>
          <a:xfrm>
            <a:off x="6097735" y="1433682"/>
            <a:ext cx="6244929" cy="5008732"/>
          </a:xfrm>
          <a:prstGeom prst="rect">
            <a:avLst/>
          </a:prstGeom>
        </p:spPr>
      </p:pic>
    </p:spTree>
    <p:extLst>
      <p:ext uri="{BB962C8B-B14F-4D97-AF65-F5344CB8AC3E}">
        <p14:creationId xmlns:p14="http://schemas.microsoft.com/office/powerpoint/2010/main" val="2204242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322942" y="3357479"/>
            <a:ext cx="9976518" cy="625642"/>
          </a:xfrm>
        </p:spPr>
        <p:txBody>
          <a:bodyPr>
            <a:noAutofit/>
          </a:bodyPr>
          <a:lstStyle/>
          <a:p>
            <a:br>
              <a:rPr lang="nl-BE" sz="2800" b="1" dirty="0">
                <a:solidFill>
                  <a:srgbClr val="006583"/>
                </a:solidFill>
                <a:latin typeface="Calibri"/>
                <a:cs typeface="Calibri"/>
              </a:rPr>
            </a:br>
            <a:br>
              <a:rPr lang="nl-BE" sz="2800" b="1" dirty="0">
                <a:solidFill>
                  <a:srgbClr val="006583"/>
                </a:solidFill>
                <a:latin typeface="Calibri"/>
                <a:cs typeface="Calibri"/>
              </a:rPr>
            </a:br>
            <a:br>
              <a:rPr lang="nl-BE" sz="2800" b="1" dirty="0">
                <a:solidFill>
                  <a:srgbClr val="006583"/>
                </a:solidFill>
                <a:latin typeface="Calibri"/>
                <a:cs typeface="Calibri"/>
              </a:rPr>
            </a:br>
            <a:r>
              <a:rPr lang="nl-BE" sz="4000" b="1" dirty="0">
                <a:solidFill>
                  <a:srgbClr val="006583"/>
                </a:solidFill>
                <a:latin typeface="Calibri"/>
                <a:cs typeface="Calibri"/>
              </a:rPr>
              <a:t>6. </a:t>
            </a:r>
            <a:r>
              <a:rPr lang="nl-NL" sz="4000" b="1" dirty="0">
                <a:solidFill>
                  <a:srgbClr val="006583"/>
                </a:solidFill>
                <a:latin typeface="Calibri"/>
                <a:cs typeface="Calibri"/>
              </a:rPr>
              <a:t>Expertisegids Marien Onderzoek 2023</a:t>
            </a:r>
            <a:endParaRPr lang="en-US" sz="2800" b="1" dirty="0">
              <a:solidFill>
                <a:srgbClr val="006583"/>
              </a:solidFill>
              <a:latin typeface="Calibri"/>
              <a:cs typeface="Calibri"/>
            </a:endParaRPr>
          </a:p>
        </p:txBody>
      </p:sp>
    </p:spTree>
    <p:extLst>
      <p:ext uri="{BB962C8B-B14F-4D97-AF65-F5344CB8AC3E}">
        <p14:creationId xmlns:p14="http://schemas.microsoft.com/office/powerpoint/2010/main" val="357381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175691" y="674604"/>
            <a:ext cx="6720534" cy="625642"/>
          </a:xfrm>
        </p:spPr>
        <p:txBody>
          <a:bodyPr>
            <a:noAutofit/>
          </a:bodyPr>
          <a:lstStyle/>
          <a:p>
            <a:r>
              <a:rPr lang="nl-BE" sz="2800" b="1" dirty="0">
                <a:solidFill>
                  <a:srgbClr val="006583"/>
                </a:solidFill>
                <a:latin typeface="Calibri"/>
                <a:cs typeface="Calibri"/>
              </a:rPr>
              <a:t>Expertisegids Marien Onderzoek 2023</a:t>
            </a:r>
            <a:endParaRPr lang="en-US" sz="2800" b="1" dirty="0">
              <a:solidFill>
                <a:srgbClr val="006583"/>
              </a:solidFill>
              <a:latin typeface="Calibri"/>
              <a:cs typeface="Calibri"/>
            </a:endParaRPr>
          </a:p>
        </p:txBody>
      </p:sp>
      <p:pic>
        <p:nvPicPr>
          <p:cNvPr id="5" name="Picture 4">
            <a:extLst>
              <a:ext uri="{FF2B5EF4-FFF2-40B4-BE49-F238E27FC236}">
                <a16:creationId xmlns:a16="http://schemas.microsoft.com/office/drawing/2014/main" id="{E4DB49C4-43CD-1487-187D-434E1D240589}"/>
              </a:ext>
            </a:extLst>
          </p:cNvPr>
          <p:cNvPicPr>
            <a:picLocks noChangeAspect="1"/>
          </p:cNvPicPr>
          <p:nvPr/>
        </p:nvPicPr>
        <p:blipFill rotWithShape="1">
          <a:blip r:embed="rId5"/>
          <a:srcRect l="16905" t="11667" r="66719" b="5832"/>
          <a:stretch/>
        </p:blipFill>
        <p:spPr>
          <a:xfrm>
            <a:off x="3755158" y="2270419"/>
            <a:ext cx="3020278" cy="4279606"/>
          </a:xfrm>
          <a:prstGeom prst="rect">
            <a:avLst/>
          </a:prstGeom>
          <a:ln>
            <a:solidFill>
              <a:schemeClr val="tx1"/>
            </a:solidFill>
          </a:ln>
        </p:spPr>
      </p:pic>
      <p:pic>
        <p:nvPicPr>
          <p:cNvPr id="9" name="Picture 8">
            <a:extLst>
              <a:ext uri="{FF2B5EF4-FFF2-40B4-BE49-F238E27FC236}">
                <a16:creationId xmlns:a16="http://schemas.microsoft.com/office/drawing/2014/main" id="{C0F9D6D8-616E-5679-663F-8A7CAB5148BC}"/>
              </a:ext>
            </a:extLst>
          </p:cNvPr>
          <p:cNvPicPr>
            <a:picLocks noChangeAspect="1"/>
          </p:cNvPicPr>
          <p:nvPr/>
        </p:nvPicPr>
        <p:blipFill rotWithShape="1">
          <a:blip r:embed="rId6"/>
          <a:srcRect l="17157" t="12947" r="67062" b="6186"/>
          <a:stretch/>
        </p:blipFill>
        <p:spPr>
          <a:xfrm>
            <a:off x="640483" y="2270419"/>
            <a:ext cx="2969492" cy="4279606"/>
          </a:xfrm>
          <a:prstGeom prst="rect">
            <a:avLst/>
          </a:prstGeom>
          <a:ln>
            <a:solidFill>
              <a:schemeClr val="tx1"/>
            </a:solidFill>
          </a:ln>
        </p:spPr>
      </p:pic>
      <p:sp>
        <p:nvSpPr>
          <p:cNvPr id="10" name="Content Placeholder 5">
            <a:extLst>
              <a:ext uri="{FF2B5EF4-FFF2-40B4-BE49-F238E27FC236}">
                <a16:creationId xmlns:a16="http://schemas.microsoft.com/office/drawing/2014/main" id="{015C6E90-F101-40B6-915A-F201D1CA8FB7}"/>
              </a:ext>
            </a:extLst>
          </p:cNvPr>
          <p:cNvSpPr>
            <a:spLocks noGrp="1"/>
          </p:cNvSpPr>
          <p:nvPr>
            <p:ph idx="1"/>
          </p:nvPr>
        </p:nvSpPr>
        <p:spPr>
          <a:xfrm>
            <a:off x="7309841" y="4110161"/>
            <a:ext cx="4539258" cy="3140910"/>
          </a:xfrm>
        </p:spPr>
        <p:txBody>
          <a:bodyPr>
            <a:normAutofit/>
          </a:bodyPr>
          <a:lstStyle/>
          <a:p>
            <a:pPr marL="0" indent="0">
              <a:buNone/>
            </a:pPr>
            <a:r>
              <a:rPr lang="nl-NL" sz="2000" b="1" dirty="0"/>
              <a:t>Portfolio Belgisch marien onderzoek</a:t>
            </a:r>
          </a:p>
          <a:p>
            <a:r>
              <a:rPr lang="nl-NL" sz="2000" dirty="0"/>
              <a:t>Bevraging voorjaar 2023 </a:t>
            </a:r>
          </a:p>
          <a:p>
            <a:r>
              <a:rPr lang="nl-NL" sz="2000" dirty="0"/>
              <a:t>128 MOGs + 6 inter/intra-universitaire clusters</a:t>
            </a:r>
          </a:p>
          <a:p>
            <a:r>
              <a:rPr lang="nl-NL" sz="2000" dirty="0"/>
              <a:t>Overzicht mariene expertise in België</a:t>
            </a:r>
          </a:p>
        </p:txBody>
      </p:sp>
      <p:sp>
        <p:nvSpPr>
          <p:cNvPr id="11" name="Tekstvak 7">
            <a:extLst>
              <a:ext uri="{FF2B5EF4-FFF2-40B4-BE49-F238E27FC236}">
                <a16:creationId xmlns:a16="http://schemas.microsoft.com/office/drawing/2014/main" id="{B12B348E-A5D8-4C4A-BA14-BB13B144C8D4}"/>
              </a:ext>
            </a:extLst>
          </p:cNvPr>
          <p:cNvSpPr txBox="1"/>
          <p:nvPr/>
        </p:nvSpPr>
        <p:spPr>
          <a:xfrm>
            <a:off x="7003166" y="2103780"/>
            <a:ext cx="3146899" cy="381771"/>
          </a:xfrm>
          <a:prstGeom prst="rect">
            <a:avLst/>
          </a:prstGeom>
          <a:noFill/>
        </p:spPr>
        <p:txBody>
          <a:bodyPr wrap="square" rtlCol="0">
            <a:spAutoFit/>
          </a:bodyPr>
          <a:lstStyle/>
          <a:p>
            <a:pPr algn="just">
              <a:lnSpc>
                <a:spcPct val="110000"/>
              </a:lnSpc>
            </a:pPr>
            <a:r>
              <a:rPr lang="nl-NL" dirty="0">
                <a:solidFill>
                  <a:srgbClr val="006583"/>
                </a:solidFill>
                <a:latin typeface="Sofia Pro" pitchFamily="2" charset="0"/>
              </a:rPr>
              <a:t>MOGs in Expertisegids</a:t>
            </a:r>
            <a:endParaRPr lang="nl-BE" sz="1600" dirty="0">
              <a:solidFill>
                <a:srgbClr val="006583"/>
              </a:solidFill>
              <a:latin typeface="Sofia Pro" pitchFamily="2" charset="0"/>
            </a:endParaRPr>
          </a:p>
        </p:txBody>
      </p:sp>
      <p:sp>
        <p:nvSpPr>
          <p:cNvPr id="12" name="Tekstvak 7">
            <a:extLst>
              <a:ext uri="{FF2B5EF4-FFF2-40B4-BE49-F238E27FC236}">
                <a16:creationId xmlns:a16="http://schemas.microsoft.com/office/drawing/2014/main" id="{A82B546B-86DD-4840-A54F-4D7CEDB136AD}"/>
              </a:ext>
            </a:extLst>
          </p:cNvPr>
          <p:cNvSpPr txBox="1"/>
          <p:nvPr/>
        </p:nvSpPr>
        <p:spPr>
          <a:xfrm>
            <a:off x="7003167" y="1188563"/>
            <a:ext cx="2859479" cy="1057212"/>
          </a:xfrm>
          <a:prstGeom prst="rect">
            <a:avLst/>
          </a:prstGeom>
          <a:noFill/>
        </p:spPr>
        <p:txBody>
          <a:bodyPr wrap="square" rtlCol="0">
            <a:spAutoFit/>
          </a:bodyPr>
          <a:lstStyle/>
          <a:p>
            <a:pPr algn="just">
              <a:lnSpc>
                <a:spcPct val="110000"/>
              </a:lnSpc>
            </a:pPr>
            <a:r>
              <a:rPr lang="nl-NL" sz="6000" b="1" dirty="0">
                <a:solidFill>
                  <a:srgbClr val="31B7BC"/>
                </a:solidFill>
                <a:latin typeface="Sofia Pro" pitchFamily="2" charset="0"/>
              </a:rPr>
              <a:t>128</a:t>
            </a:r>
            <a:endParaRPr lang="nl-BE" sz="1600" dirty="0">
              <a:solidFill>
                <a:srgbClr val="354D9B"/>
              </a:solidFill>
              <a:latin typeface="Sofia Pro" pitchFamily="2" charset="0"/>
            </a:endParaRPr>
          </a:p>
        </p:txBody>
      </p:sp>
      <p:sp>
        <p:nvSpPr>
          <p:cNvPr id="13" name="Tekstvak 7">
            <a:extLst>
              <a:ext uri="{FF2B5EF4-FFF2-40B4-BE49-F238E27FC236}">
                <a16:creationId xmlns:a16="http://schemas.microsoft.com/office/drawing/2014/main" id="{AF3C5C02-6B4B-4BD6-B9C8-315F1A698DFA}"/>
              </a:ext>
            </a:extLst>
          </p:cNvPr>
          <p:cNvSpPr txBox="1"/>
          <p:nvPr/>
        </p:nvSpPr>
        <p:spPr>
          <a:xfrm>
            <a:off x="9713623" y="3358884"/>
            <a:ext cx="3146899" cy="381771"/>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Reponsgraad bevraging</a:t>
            </a:r>
            <a:endParaRPr lang="nl-BE" sz="1400" dirty="0">
              <a:solidFill>
                <a:srgbClr val="006583"/>
              </a:solidFill>
              <a:latin typeface="Sofia Pro" pitchFamily="2" charset="0"/>
            </a:endParaRPr>
          </a:p>
        </p:txBody>
      </p:sp>
      <p:sp>
        <p:nvSpPr>
          <p:cNvPr id="14" name="Tekstvak 7">
            <a:extLst>
              <a:ext uri="{FF2B5EF4-FFF2-40B4-BE49-F238E27FC236}">
                <a16:creationId xmlns:a16="http://schemas.microsoft.com/office/drawing/2014/main" id="{BA4251A0-98B6-4903-A61E-3124B87AE7C3}"/>
              </a:ext>
            </a:extLst>
          </p:cNvPr>
          <p:cNvSpPr txBox="1"/>
          <p:nvPr/>
        </p:nvSpPr>
        <p:spPr>
          <a:xfrm>
            <a:off x="9713624" y="2649359"/>
            <a:ext cx="2859479" cy="799899"/>
          </a:xfrm>
          <a:prstGeom prst="rect">
            <a:avLst/>
          </a:prstGeom>
          <a:noFill/>
        </p:spPr>
        <p:txBody>
          <a:bodyPr wrap="square" rtlCol="0">
            <a:spAutoFit/>
          </a:bodyPr>
          <a:lstStyle/>
          <a:p>
            <a:pPr algn="just">
              <a:lnSpc>
                <a:spcPct val="110000"/>
              </a:lnSpc>
            </a:pPr>
            <a:r>
              <a:rPr lang="nl-NL" sz="4400" b="1" dirty="0">
                <a:solidFill>
                  <a:srgbClr val="31B7BC"/>
                </a:solidFill>
                <a:latin typeface="Sofia Pro" pitchFamily="2" charset="0"/>
              </a:rPr>
              <a:t>83%</a:t>
            </a:r>
            <a:endParaRPr lang="nl-BE" sz="1100" dirty="0">
              <a:solidFill>
                <a:srgbClr val="354D9B"/>
              </a:solidFill>
              <a:latin typeface="Sofia Pro" pitchFamily="2" charset="0"/>
            </a:endParaRPr>
          </a:p>
        </p:txBody>
      </p:sp>
    </p:spTree>
    <p:extLst>
      <p:ext uri="{BB962C8B-B14F-4D97-AF65-F5344CB8AC3E}">
        <p14:creationId xmlns:p14="http://schemas.microsoft.com/office/powerpoint/2010/main" val="1071665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
            <a:extLst>
              <a:ext uri="{FF2B5EF4-FFF2-40B4-BE49-F238E27FC236}">
                <a16:creationId xmlns:a16="http://schemas.microsoft.com/office/drawing/2014/main" id="{26245041-365B-4728-8660-5253336F8D6D}"/>
              </a:ext>
            </a:extLst>
          </p:cNvPr>
          <p:cNvSpPr/>
          <p:nvPr/>
        </p:nvSpPr>
        <p:spPr>
          <a:xfrm>
            <a:off x="0" y="1741118"/>
            <a:ext cx="11874674" cy="5116882"/>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rgbClr val="71C3BE"/>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sp>
        <p:nvSpPr>
          <p:cNvPr id="3" name="Tekstvak 9">
            <a:extLst>
              <a:ext uri="{FF2B5EF4-FFF2-40B4-BE49-F238E27FC236}">
                <a16:creationId xmlns:a16="http://schemas.microsoft.com/office/drawing/2014/main" id="{5F083DB9-8E56-45BA-8F73-FB1986A21A77}"/>
              </a:ext>
            </a:extLst>
          </p:cNvPr>
          <p:cNvSpPr txBox="1"/>
          <p:nvPr/>
        </p:nvSpPr>
        <p:spPr>
          <a:xfrm>
            <a:off x="996950" y="4063349"/>
            <a:ext cx="7722844" cy="523220"/>
          </a:xfrm>
          <a:prstGeom prst="rect">
            <a:avLst/>
          </a:prstGeom>
          <a:noFill/>
        </p:spPr>
        <p:txBody>
          <a:bodyPr wrap="square" rtlCol="0">
            <a:spAutoFit/>
          </a:bodyPr>
          <a:lstStyle/>
          <a:p>
            <a:r>
              <a:rPr lang="nl-BE" sz="2800" b="1" dirty="0">
                <a:solidFill>
                  <a:schemeClr val="bg1"/>
                </a:solidFill>
                <a:effectLst/>
                <a:latin typeface="Sofia Pro" pitchFamily="2" charset="0"/>
              </a:rPr>
              <a:t>Dank voor de aandacht!</a:t>
            </a:r>
          </a:p>
        </p:txBody>
      </p:sp>
      <p:pic>
        <p:nvPicPr>
          <p:cNvPr id="4" name="Picture 3">
            <a:extLst>
              <a:ext uri="{FF2B5EF4-FFF2-40B4-BE49-F238E27FC236}">
                <a16:creationId xmlns:a16="http://schemas.microsoft.com/office/drawing/2014/main" id="{819087FB-A870-4C04-83EF-7E1985BBB167}"/>
              </a:ext>
            </a:extLst>
          </p:cNvPr>
          <p:cNvPicPr>
            <a:picLocks noChangeAspect="1"/>
          </p:cNvPicPr>
          <p:nvPr/>
        </p:nvPicPr>
        <p:blipFill rotWithShape="1">
          <a:blip r:embed="rId2"/>
          <a:srcRect l="2603" t="42344" r="2603" b="35678"/>
          <a:stretch/>
        </p:blipFill>
        <p:spPr>
          <a:xfrm>
            <a:off x="838601" y="142434"/>
            <a:ext cx="10514797" cy="1371288"/>
          </a:xfrm>
          <a:prstGeom prst="rect">
            <a:avLst/>
          </a:prstGeom>
        </p:spPr>
      </p:pic>
      <p:sp>
        <p:nvSpPr>
          <p:cNvPr id="5" name="Tekstvak 2">
            <a:extLst>
              <a:ext uri="{FF2B5EF4-FFF2-40B4-BE49-F238E27FC236}">
                <a16:creationId xmlns:a16="http://schemas.microsoft.com/office/drawing/2014/main" id="{3F7CC642-E46F-442D-BAD8-5B99FB709707}"/>
              </a:ext>
            </a:extLst>
          </p:cNvPr>
          <p:cNvSpPr txBox="1"/>
          <p:nvPr/>
        </p:nvSpPr>
        <p:spPr>
          <a:xfrm>
            <a:off x="8868070" y="5470724"/>
            <a:ext cx="5638800" cy="1015663"/>
          </a:xfrm>
          <a:prstGeom prst="rect">
            <a:avLst/>
          </a:prstGeom>
          <a:noFill/>
        </p:spPr>
        <p:txBody>
          <a:bodyPr wrap="square" rtlCol="0">
            <a:spAutoFit/>
          </a:bodyPr>
          <a:lstStyle/>
          <a:p>
            <a:r>
              <a:rPr lang="nl-BE" sz="2000" b="1" dirty="0">
                <a:solidFill>
                  <a:srgbClr val="006583"/>
                </a:solidFill>
                <a:latin typeface="Sofia Pro" pitchFamily="2" charset="0"/>
                <a:hlinkClick r:id="rId3">
                  <a:extLst>
                    <a:ext uri="{A12FA001-AC4F-418D-AE19-62706E023703}">
                      <ahyp:hlinkClr xmlns:ahyp="http://schemas.microsoft.com/office/drawing/2018/hyperlinkcolor" val="tx"/>
                    </a:ext>
                  </a:extLst>
                </a:hlinkClick>
              </a:rPr>
              <a:t>Compendium@vliz.be</a:t>
            </a:r>
            <a:endParaRPr lang="nl-BE" sz="2000" b="1" dirty="0">
              <a:solidFill>
                <a:srgbClr val="006583"/>
              </a:solidFill>
              <a:latin typeface="Sofia Pro" pitchFamily="2" charset="0"/>
            </a:endParaRPr>
          </a:p>
          <a:p>
            <a:endParaRPr lang="nl-BE" sz="2000" b="1" dirty="0">
              <a:solidFill>
                <a:srgbClr val="006583"/>
              </a:solidFill>
              <a:latin typeface="Sofia Pro" pitchFamily="2" charset="0"/>
            </a:endParaRPr>
          </a:p>
          <a:p>
            <a:r>
              <a:rPr lang="nl-BE" sz="2000" b="1" dirty="0">
                <a:solidFill>
                  <a:srgbClr val="006583"/>
                </a:solidFill>
                <a:latin typeface="Sofia Pro" pitchFamily="2" charset="0"/>
              </a:rPr>
              <a:t>@CompendiumVliz </a:t>
            </a:r>
          </a:p>
        </p:txBody>
      </p:sp>
      <p:pic>
        <p:nvPicPr>
          <p:cNvPr id="6" name="Graphic 5">
            <a:extLst>
              <a:ext uri="{FF2B5EF4-FFF2-40B4-BE49-F238E27FC236}">
                <a16:creationId xmlns:a16="http://schemas.microsoft.com/office/drawing/2014/main" id="{AD36A859-B6A1-479E-82D5-7819E962CF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78675" y="6116400"/>
            <a:ext cx="436859" cy="410688"/>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1B4B8479-9FD6-43E8-BD00-7905BE7724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1903" y="5455604"/>
            <a:ext cx="503295" cy="503295"/>
          </a:xfrm>
          <a:prstGeom prst="rect">
            <a:avLst/>
          </a:prstGeom>
        </p:spPr>
      </p:pic>
    </p:spTree>
    <p:extLst>
      <p:ext uri="{BB962C8B-B14F-4D97-AF65-F5344CB8AC3E}">
        <p14:creationId xmlns:p14="http://schemas.microsoft.com/office/powerpoint/2010/main" val="3806557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5" name="Title 14">
            <a:extLst>
              <a:ext uri="{FF2B5EF4-FFF2-40B4-BE49-F238E27FC236}">
                <a16:creationId xmlns:a16="http://schemas.microsoft.com/office/drawing/2014/main" id="{C1FCD30E-0D22-4764-A3FE-86385B7F27A8}"/>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Resultaten Indicatorrapport Marien Onderzoek &amp; Innovatie</a:t>
            </a:r>
          </a:p>
        </p:txBody>
      </p:sp>
      <p:sp>
        <p:nvSpPr>
          <p:cNvPr id="6" name="Tekstvak 7">
            <a:extLst>
              <a:ext uri="{FF2B5EF4-FFF2-40B4-BE49-F238E27FC236}">
                <a16:creationId xmlns:a16="http://schemas.microsoft.com/office/drawing/2014/main" id="{F290B68D-650C-4161-8226-4C1C63831840}"/>
              </a:ext>
            </a:extLst>
          </p:cNvPr>
          <p:cNvSpPr txBox="1"/>
          <p:nvPr/>
        </p:nvSpPr>
        <p:spPr>
          <a:xfrm>
            <a:off x="1092200" y="1439569"/>
            <a:ext cx="9126456" cy="1228157"/>
          </a:xfrm>
          <a:prstGeom prst="rect">
            <a:avLst/>
          </a:prstGeom>
          <a:noFill/>
        </p:spPr>
        <p:txBody>
          <a:bodyPr wrap="square" rtlCol="0">
            <a:spAutoFit/>
          </a:bodyPr>
          <a:lstStyle/>
          <a:p>
            <a:pPr algn="just">
              <a:lnSpc>
                <a:spcPct val="110000"/>
              </a:lnSpc>
            </a:pPr>
            <a:r>
              <a:rPr lang="nl-BE" dirty="0">
                <a:solidFill>
                  <a:srgbClr val="006583"/>
                </a:solidFill>
                <a:latin typeface="Sofia Pro" pitchFamily="2" charset="0"/>
              </a:rPr>
              <a:t>Jaarlijkse tellingen marien </a:t>
            </a:r>
            <a:r>
              <a:rPr lang="nl-BE" dirty="0" err="1">
                <a:solidFill>
                  <a:srgbClr val="006583"/>
                </a:solidFill>
                <a:latin typeface="Sofia Pro" pitchFamily="2" charset="0"/>
              </a:rPr>
              <a:t>onderzoekslandschap</a:t>
            </a:r>
            <a:r>
              <a:rPr lang="nl-BE" dirty="0">
                <a:solidFill>
                  <a:srgbClr val="006583"/>
                </a:solidFill>
                <a:latin typeface="Sofia Pro" pitchFamily="2" charset="0"/>
              </a:rPr>
              <a:t>:</a:t>
            </a:r>
          </a:p>
          <a:p>
            <a:pPr marL="285750" indent="-285750" algn="just">
              <a:lnSpc>
                <a:spcPct val="110000"/>
              </a:lnSpc>
              <a:buFont typeface="Arial" panose="020B0604020202020204" pitchFamily="34" charset="0"/>
              <a:buChar char="•"/>
            </a:pPr>
            <a:r>
              <a:rPr lang="nl-BE" sz="1600" dirty="0">
                <a:solidFill>
                  <a:srgbClr val="006583"/>
                </a:solidFill>
                <a:latin typeface="Sofia Pro" pitchFamily="2" charset="0"/>
              </a:rPr>
              <a:t>Evoluties op langere termijn opvolgen (in </a:t>
            </a:r>
            <a:r>
              <a:rPr lang="nl-BE" sz="1600" dirty="0" err="1">
                <a:solidFill>
                  <a:srgbClr val="006583"/>
                </a:solidFill>
                <a:latin typeface="Sofia Pro" pitchFamily="2" charset="0"/>
              </a:rPr>
              <a:t>Beleidsinformerende</a:t>
            </a:r>
            <a:r>
              <a:rPr lang="nl-BE" sz="1600" dirty="0">
                <a:solidFill>
                  <a:srgbClr val="006583"/>
                </a:solidFill>
                <a:latin typeface="Sofia Pro" pitchFamily="2" charset="0"/>
              </a:rPr>
              <a:t> Nota / Indicatorrapport)</a:t>
            </a:r>
          </a:p>
          <a:p>
            <a:pPr marL="285750" indent="-285750" algn="just">
              <a:lnSpc>
                <a:spcPct val="110000"/>
              </a:lnSpc>
              <a:buFont typeface="Arial" panose="020B0604020202020204" pitchFamily="34" charset="0"/>
              <a:buChar char="•"/>
            </a:pPr>
            <a:r>
              <a:rPr lang="nl-NL" sz="1600" dirty="0">
                <a:solidFill>
                  <a:srgbClr val="006583"/>
                </a:solidFill>
                <a:latin typeface="Sofia Pro" pitchFamily="2" charset="0"/>
              </a:rPr>
              <a:t>Eenduidige definities, randvoorwaarden en een repliceerbare werkwijze</a:t>
            </a:r>
          </a:p>
          <a:p>
            <a:pPr marL="285750" indent="-285750" algn="just">
              <a:lnSpc>
                <a:spcPct val="110000"/>
              </a:lnSpc>
              <a:buFont typeface="Arial" panose="020B0604020202020204" pitchFamily="34" charset="0"/>
              <a:buChar char="•"/>
            </a:pPr>
            <a:r>
              <a:rPr lang="nl-NL" sz="1600" dirty="0">
                <a:solidFill>
                  <a:srgbClr val="006583"/>
                </a:solidFill>
                <a:latin typeface="Sofia Pro" pitchFamily="2" charset="0"/>
              </a:rPr>
              <a:t>Centraal concept is de definitie voor een Mariene Onderzoeksgroep (MOG)</a:t>
            </a:r>
          </a:p>
        </p:txBody>
      </p:sp>
      <p:pic>
        <p:nvPicPr>
          <p:cNvPr id="8" name="Picture 7">
            <a:extLst>
              <a:ext uri="{FF2B5EF4-FFF2-40B4-BE49-F238E27FC236}">
                <a16:creationId xmlns:a16="http://schemas.microsoft.com/office/drawing/2014/main" id="{BEA521AA-1245-428E-A1C2-7B30E9F0B646}"/>
              </a:ext>
            </a:extLst>
          </p:cNvPr>
          <p:cNvPicPr>
            <a:picLocks noChangeAspect="1"/>
          </p:cNvPicPr>
          <p:nvPr/>
        </p:nvPicPr>
        <p:blipFill rotWithShape="1">
          <a:blip r:embed="rId5"/>
          <a:srcRect l="11209" t="27546" r="13050" b="26008"/>
          <a:stretch/>
        </p:blipFill>
        <p:spPr>
          <a:xfrm>
            <a:off x="1478782" y="2937659"/>
            <a:ext cx="9234435" cy="3185328"/>
          </a:xfrm>
          <a:prstGeom prst="rect">
            <a:avLst/>
          </a:prstGeom>
        </p:spPr>
      </p:pic>
    </p:spTree>
    <p:extLst>
      <p:ext uri="{BB962C8B-B14F-4D97-AF65-F5344CB8AC3E}">
        <p14:creationId xmlns:p14="http://schemas.microsoft.com/office/powerpoint/2010/main" val="4265063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15" name="Title 14">
            <a:extLst>
              <a:ext uri="{FF2B5EF4-FFF2-40B4-BE49-F238E27FC236}">
                <a16:creationId xmlns:a16="http://schemas.microsoft.com/office/drawing/2014/main" id="{F695B739-7ADA-96DF-C200-8E6F778F8CAC}"/>
              </a:ext>
            </a:extLst>
          </p:cNvPr>
          <p:cNvSpPr>
            <a:spLocks noGrp="1"/>
          </p:cNvSpPr>
          <p:nvPr>
            <p:ph type="title"/>
          </p:nvPr>
        </p:nvSpPr>
        <p:spPr>
          <a:xfrm>
            <a:off x="1322942" y="3592496"/>
            <a:ext cx="7562641" cy="625642"/>
          </a:xfrm>
        </p:spPr>
        <p:txBody>
          <a:bodyPr>
            <a:noAutofit/>
          </a:bodyPr>
          <a:lstStyle/>
          <a:p>
            <a:br>
              <a:rPr lang="nl-BE" sz="2800" b="1" dirty="0">
                <a:solidFill>
                  <a:srgbClr val="006583"/>
                </a:solidFill>
                <a:latin typeface="Calibri"/>
                <a:cs typeface="Calibri"/>
              </a:rPr>
            </a:br>
            <a:br>
              <a:rPr lang="nl-BE" sz="2800" b="1" dirty="0">
                <a:solidFill>
                  <a:srgbClr val="006583"/>
                </a:solidFill>
                <a:latin typeface="Calibri"/>
                <a:cs typeface="Calibri"/>
              </a:rPr>
            </a:br>
            <a:br>
              <a:rPr lang="nl-BE" sz="2800" b="1" dirty="0">
                <a:solidFill>
                  <a:srgbClr val="006583"/>
                </a:solidFill>
                <a:latin typeface="Calibri"/>
                <a:cs typeface="Calibri"/>
              </a:rPr>
            </a:br>
            <a:r>
              <a:rPr lang="nl-NL" sz="4000" b="1" dirty="0">
                <a:solidFill>
                  <a:srgbClr val="006583"/>
                </a:solidFill>
                <a:latin typeface="Calibri"/>
                <a:cs typeface="Calibri"/>
              </a:rPr>
              <a:t>1. Een groeiend marien onderzoekslandschap</a:t>
            </a:r>
            <a:endParaRPr lang="en-US" sz="2800" b="1" dirty="0">
              <a:solidFill>
                <a:srgbClr val="006583"/>
              </a:solidFill>
              <a:latin typeface="Calibri"/>
              <a:cs typeface="Calibri"/>
            </a:endParaRPr>
          </a:p>
        </p:txBody>
      </p:sp>
    </p:spTree>
    <p:extLst>
      <p:ext uri="{BB962C8B-B14F-4D97-AF65-F5344CB8AC3E}">
        <p14:creationId xmlns:p14="http://schemas.microsoft.com/office/powerpoint/2010/main" val="2202653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5" name="Title 14">
            <a:extLst>
              <a:ext uri="{FF2B5EF4-FFF2-40B4-BE49-F238E27FC236}">
                <a16:creationId xmlns:a16="http://schemas.microsoft.com/office/drawing/2014/main" id="{0305D9DC-B1F1-4A0B-AEE6-7A8C207CC93A}"/>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Aantal mariene onderzoeksgroepen</a:t>
            </a:r>
          </a:p>
        </p:txBody>
      </p:sp>
      <p:pic>
        <p:nvPicPr>
          <p:cNvPr id="6" name="Picture 5">
            <a:extLst>
              <a:ext uri="{FF2B5EF4-FFF2-40B4-BE49-F238E27FC236}">
                <a16:creationId xmlns:a16="http://schemas.microsoft.com/office/drawing/2014/main" id="{4A21EB35-D629-4EE4-9704-890CCE2CA6AD}"/>
              </a:ext>
            </a:extLst>
          </p:cNvPr>
          <p:cNvPicPr>
            <a:picLocks noChangeAspect="1"/>
          </p:cNvPicPr>
          <p:nvPr/>
        </p:nvPicPr>
        <p:blipFill rotWithShape="1">
          <a:blip r:embed="rId5"/>
          <a:srcRect l="22995" t="22418" r="23434" b="15311"/>
          <a:stretch/>
        </p:blipFill>
        <p:spPr>
          <a:xfrm>
            <a:off x="1070023" y="1612631"/>
            <a:ext cx="7815733" cy="5110286"/>
          </a:xfrm>
          <a:prstGeom prst="rect">
            <a:avLst/>
          </a:prstGeom>
        </p:spPr>
      </p:pic>
      <p:sp>
        <p:nvSpPr>
          <p:cNvPr id="8" name="Tekstvak 7">
            <a:extLst>
              <a:ext uri="{FF2B5EF4-FFF2-40B4-BE49-F238E27FC236}">
                <a16:creationId xmlns:a16="http://schemas.microsoft.com/office/drawing/2014/main" id="{3CF1A258-CC86-4A73-A8FF-F115F27A4D92}"/>
              </a:ext>
            </a:extLst>
          </p:cNvPr>
          <p:cNvSpPr txBox="1"/>
          <p:nvPr/>
        </p:nvSpPr>
        <p:spPr>
          <a:xfrm>
            <a:off x="9300422" y="2640438"/>
            <a:ext cx="2859479" cy="1568378"/>
          </a:xfrm>
          <a:prstGeom prst="rect">
            <a:avLst/>
          </a:prstGeom>
          <a:noFill/>
        </p:spPr>
        <p:txBody>
          <a:bodyPr wrap="square" rtlCol="0">
            <a:spAutoFit/>
          </a:bodyPr>
          <a:lstStyle/>
          <a:p>
            <a:pPr algn="just">
              <a:lnSpc>
                <a:spcPct val="110000"/>
              </a:lnSpc>
            </a:pPr>
            <a:r>
              <a:rPr lang="nl-NL" sz="7200" b="1" dirty="0">
                <a:solidFill>
                  <a:srgbClr val="31B7BC"/>
                </a:solidFill>
                <a:latin typeface="Sofia Pro" pitchFamily="2" charset="0"/>
              </a:rPr>
              <a:t>135</a:t>
            </a:r>
          </a:p>
          <a:p>
            <a:pPr algn="just">
              <a:lnSpc>
                <a:spcPct val="110000"/>
              </a:lnSpc>
            </a:pPr>
            <a:endParaRPr lang="nl-BE" sz="1600" dirty="0">
              <a:solidFill>
                <a:srgbClr val="354D9B"/>
              </a:solidFill>
              <a:latin typeface="Sofia Pro" pitchFamily="2" charset="0"/>
            </a:endParaRPr>
          </a:p>
        </p:txBody>
      </p:sp>
      <p:sp>
        <p:nvSpPr>
          <p:cNvPr id="9" name="Tekstvak 7">
            <a:extLst>
              <a:ext uri="{FF2B5EF4-FFF2-40B4-BE49-F238E27FC236}">
                <a16:creationId xmlns:a16="http://schemas.microsoft.com/office/drawing/2014/main" id="{02F5DA50-188E-4D63-ADFA-2705643817B4}"/>
              </a:ext>
            </a:extLst>
          </p:cNvPr>
          <p:cNvSpPr txBox="1"/>
          <p:nvPr/>
        </p:nvSpPr>
        <p:spPr>
          <a:xfrm>
            <a:off x="9359503" y="3766325"/>
            <a:ext cx="2489596" cy="958980"/>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Aantal </a:t>
            </a:r>
            <a:r>
              <a:rPr lang="nl-NL" dirty="0" err="1">
                <a:solidFill>
                  <a:srgbClr val="006583"/>
                </a:solidFill>
                <a:latin typeface="Sofia Pro" pitchFamily="2" charset="0"/>
              </a:rPr>
              <a:t>MOGs</a:t>
            </a:r>
            <a:r>
              <a:rPr lang="nl-NL" dirty="0">
                <a:solidFill>
                  <a:srgbClr val="006583"/>
                </a:solidFill>
                <a:latin typeface="Sofia Pro" pitchFamily="2" charset="0"/>
              </a:rPr>
              <a:t> in 2023 (t.o.v. 82 </a:t>
            </a:r>
            <a:r>
              <a:rPr lang="nl-NL" dirty="0" err="1">
                <a:solidFill>
                  <a:srgbClr val="006583"/>
                </a:solidFill>
                <a:latin typeface="Sofia Pro" pitchFamily="2" charset="0"/>
              </a:rPr>
              <a:t>MOGs</a:t>
            </a:r>
            <a:r>
              <a:rPr lang="nl-NL" dirty="0">
                <a:solidFill>
                  <a:srgbClr val="006583"/>
                </a:solidFill>
                <a:latin typeface="Sofia Pro" pitchFamily="2" charset="0"/>
              </a:rPr>
              <a:t> in 2013)</a:t>
            </a:r>
          </a:p>
          <a:p>
            <a:pPr algn="just">
              <a:lnSpc>
                <a:spcPct val="110000"/>
              </a:lnSpc>
            </a:pPr>
            <a:endParaRPr lang="nl-BE" sz="1600" dirty="0">
              <a:solidFill>
                <a:srgbClr val="354D9B"/>
              </a:solidFill>
              <a:latin typeface="Sofia Pro" pitchFamily="2" charset="0"/>
            </a:endParaRPr>
          </a:p>
        </p:txBody>
      </p:sp>
    </p:spTree>
    <p:extLst>
      <p:ext uri="{BB962C8B-B14F-4D97-AF65-F5344CB8AC3E}">
        <p14:creationId xmlns:p14="http://schemas.microsoft.com/office/powerpoint/2010/main" val="58380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5" name="Title 14">
            <a:extLst>
              <a:ext uri="{FF2B5EF4-FFF2-40B4-BE49-F238E27FC236}">
                <a16:creationId xmlns:a16="http://schemas.microsoft.com/office/drawing/2014/main" id="{679E66E8-2A7B-4FA1-97D7-D9B3A2EB1C32}"/>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Een veelheid aan onderzoeksdisciplines</a:t>
            </a:r>
          </a:p>
        </p:txBody>
      </p:sp>
      <p:pic>
        <p:nvPicPr>
          <p:cNvPr id="6" name="Picture 5">
            <a:extLst>
              <a:ext uri="{FF2B5EF4-FFF2-40B4-BE49-F238E27FC236}">
                <a16:creationId xmlns:a16="http://schemas.microsoft.com/office/drawing/2014/main" id="{8FA68AD3-C093-4A2B-9292-CFB832305D2C}"/>
              </a:ext>
            </a:extLst>
          </p:cNvPr>
          <p:cNvPicPr>
            <a:picLocks noChangeAspect="1"/>
          </p:cNvPicPr>
          <p:nvPr/>
        </p:nvPicPr>
        <p:blipFill rotWithShape="1">
          <a:blip r:embed="rId5"/>
          <a:srcRect l="19121" t="13836" r="20302" b="6207"/>
          <a:stretch/>
        </p:blipFill>
        <p:spPr>
          <a:xfrm>
            <a:off x="1070023" y="1426884"/>
            <a:ext cx="7344744" cy="5453192"/>
          </a:xfrm>
          <a:prstGeom prst="rect">
            <a:avLst/>
          </a:prstGeom>
        </p:spPr>
      </p:pic>
      <p:sp>
        <p:nvSpPr>
          <p:cNvPr id="8" name="Tekstvak 7">
            <a:extLst>
              <a:ext uri="{FF2B5EF4-FFF2-40B4-BE49-F238E27FC236}">
                <a16:creationId xmlns:a16="http://schemas.microsoft.com/office/drawing/2014/main" id="{E4A0956D-52E1-4797-B1A6-1BFDCFCACBCB}"/>
              </a:ext>
            </a:extLst>
          </p:cNvPr>
          <p:cNvSpPr txBox="1"/>
          <p:nvPr/>
        </p:nvSpPr>
        <p:spPr>
          <a:xfrm>
            <a:off x="8341921" y="2400480"/>
            <a:ext cx="2859479" cy="1974643"/>
          </a:xfrm>
          <a:prstGeom prst="rect">
            <a:avLst/>
          </a:prstGeom>
          <a:noFill/>
        </p:spPr>
        <p:txBody>
          <a:bodyPr wrap="square" rtlCol="0">
            <a:spAutoFit/>
          </a:bodyPr>
          <a:lstStyle/>
          <a:p>
            <a:pPr algn="ctr">
              <a:lnSpc>
                <a:spcPct val="110000"/>
              </a:lnSpc>
            </a:pPr>
            <a:r>
              <a:rPr lang="nl-NL" sz="9600" b="1" dirty="0">
                <a:solidFill>
                  <a:srgbClr val="31B7BC"/>
                </a:solidFill>
                <a:latin typeface="Sofia Pro" pitchFamily="2" charset="0"/>
              </a:rPr>
              <a:t>20</a:t>
            </a:r>
            <a:endParaRPr lang="nl-NL" sz="7200" b="1" dirty="0">
              <a:solidFill>
                <a:srgbClr val="31B7BC"/>
              </a:solidFill>
              <a:latin typeface="Sofia Pro" pitchFamily="2" charset="0"/>
            </a:endParaRPr>
          </a:p>
          <a:p>
            <a:pPr algn="just">
              <a:lnSpc>
                <a:spcPct val="110000"/>
              </a:lnSpc>
            </a:pPr>
            <a:endParaRPr lang="nl-BE" sz="1600" dirty="0">
              <a:solidFill>
                <a:srgbClr val="354D9B"/>
              </a:solidFill>
              <a:latin typeface="Sofia Pro" pitchFamily="2" charset="0"/>
            </a:endParaRPr>
          </a:p>
        </p:txBody>
      </p:sp>
      <p:sp>
        <p:nvSpPr>
          <p:cNvPr id="9" name="Tekstvak 7">
            <a:extLst>
              <a:ext uri="{FF2B5EF4-FFF2-40B4-BE49-F238E27FC236}">
                <a16:creationId xmlns:a16="http://schemas.microsoft.com/office/drawing/2014/main" id="{BF672D85-E9D9-47E3-8D59-FA8803623A1D}"/>
              </a:ext>
            </a:extLst>
          </p:cNvPr>
          <p:cNvSpPr txBox="1"/>
          <p:nvPr/>
        </p:nvSpPr>
        <p:spPr>
          <a:xfrm>
            <a:off x="9100071" y="3897271"/>
            <a:ext cx="2596629" cy="1263679"/>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Aantal onderzoeks-disciplines waarin MOGs actief zijn</a:t>
            </a:r>
          </a:p>
          <a:p>
            <a:pPr algn="just">
              <a:lnSpc>
                <a:spcPct val="110000"/>
              </a:lnSpc>
            </a:pPr>
            <a:endParaRPr lang="nl-BE" sz="1600" dirty="0">
              <a:solidFill>
                <a:srgbClr val="354D9B"/>
              </a:solidFill>
              <a:latin typeface="Sofia Pro" pitchFamily="2" charset="0"/>
            </a:endParaRPr>
          </a:p>
        </p:txBody>
      </p:sp>
      <p:sp>
        <p:nvSpPr>
          <p:cNvPr id="10" name="Rectangle 9">
            <a:extLst>
              <a:ext uri="{FF2B5EF4-FFF2-40B4-BE49-F238E27FC236}">
                <a16:creationId xmlns:a16="http://schemas.microsoft.com/office/drawing/2014/main" id="{31BEA53F-BC36-4A21-8A01-EE13695EC08E}"/>
              </a:ext>
            </a:extLst>
          </p:cNvPr>
          <p:cNvSpPr/>
          <p:nvPr/>
        </p:nvSpPr>
        <p:spPr>
          <a:xfrm>
            <a:off x="1904347" y="2526226"/>
            <a:ext cx="285546" cy="369779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3AC3BC-74FE-42E8-8507-75B33317F40C}"/>
              </a:ext>
            </a:extLst>
          </p:cNvPr>
          <p:cNvSpPr/>
          <p:nvPr/>
        </p:nvSpPr>
        <p:spPr>
          <a:xfrm>
            <a:off x="2488826" y="4053576"/>
            <a:ext cx="285546" cy="21704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6414F7-6E36-42D8-B1E2-50791E14C84E}"/>
              </a:ext>
            </a:extLst>
          </p:cNvPr>
          <p:cNvSpPr/>
          <p:nvPr/>
        </p:nvSpPr>
        <p:spPr>
          <a:xfrm>
            <a:off x="3073302" y="4194253"/>
            <a:ext cx="285546" cy="20314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282855-6096-4325-A60F-4DB318D8C668}"/>
              </a:ext>
            </a:extLst>
          </p:cNvPr>
          <p:cNvSpPr/>
          <p:nvPr/>
        </p:nvSpPr>
        <p:spPr>
          <a:xfrm>
            <a:off x="3969882" y="4531135"/>
            <a:ext cx="285546" cy="20314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2A7165-CB2D-4692-8133-8C38BC1350BD}"/>
              </a:ext>
            </a:extLst>
          </p:cNvPr>
          <p:cNvSpPr/>
          <p:nvPr/>
        </p:nvSpPr>
        <p:spPr>
          <a:xfrm>
            <a:off x="3378705" y="4264593"/>
            <a:ext cx="285546" cy="22723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9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5" name="Title 14">
            <a:extLst>
              <a:ext uri="{FF2B5EF4-FFF2-40B4-BE49-F238E27FC236}">
                <a16:creationId xmlns:a16="http://schemas.microsoft.com/office/drawing/2014/main" id="{91E0CEDD-9807-4165-80F0-96ACCAD8F79B}"/>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Evolutie marien personeel aan MOGs</a:t>
            </a:r>
          </a:p>
        </p:txBody>
      </p:sp>
      <p:pic>
        <p:nvPicPr>
          <p:cNvPr id="6" name="Picture 5">
            <a:extLst>
              <a:ext uri="{FF2B5EF4-FFF2-40B4-BE49-F238E27FC236}">
                <a16:creationId xmlns:a16="http://schemas.microsoft.com/office/drawing/2014/main" id="{0A137126-007F-491F-A681-97D0A570363F}"/>
              </a:ext>
            </a:extLst>
          </p:cNvPr>
          <p:cNvPicPr>
            <a:picLocks noChangeAspect="1"/>
          </p:cNvPicPr>
          <p:nvPr/>
        </p:nvPicPr>
        <p:blipFill rotWithShape="1">
          <a:blip r:embed="rId5"/>
          <a:srcRect l="19203" t="16850" r="20549" b="12235"/>
          <a:stretch/>
        </p:blipFill>
        <p:spPr>
          <a:xfrm>
            <a:off x="1070023" y="1467550"/>
            <a:ext cx="7676215" cy="5082475"/>
          </a:xfrm>
          <a:prstGeom prst="rect">
            <a:avLst/>
          </a:prstGeom>
        </p:spPr>
      </p:pic>
      <p:sp>
        <p:nvSpPr>
          <p:cNvPr id="8" name="Tekstvak 7">
            <a:extLst>
              <a:ext uri="{FF2B5EF4-FFF2-40B4-BE49-F238E27FC236}">
                <a16:creationId xmlns:a16="http://schemas.microsoft.com/office/drawing/2014/main" id="{8465D54A-6054-4502-A3CE-AB5C2DE3AB02}"/>
              </a:ext>
            </a:extLst>
          </p:cNvPr>
          <p:cNvSpPr txBox="1"/>
          <p:nvPr/>
        </p:nvSpPr>
        <p:spPr>
          <a:xfrm>
            <a:off x="9097852" y="2486725"/>
            <a:ext cx="2859479" cy="1466812"/>
          </a:xfrm>
          <a:prstGeom prst="rect">
            <a:avLst/>
          </a:prstGeom>
          <a:noFill/>
        </p:spPr>
        <p:txBody>
          <a:bodyPr wrap="square" rtlCol="0">
            <a:spAutoFit/>
          </a:bodyPr>
          <a:lstStyle/>
          <a:p>
            <a:pPr algn="just">
              <a:lnSpc>
                <a:spcPct val="110000"/>
              </a:lnSpc>
            </a:pPr>
            <a:r>
              <a:rPr lang="nl-NL" sz="6600" b="1" dirty="0">
                <a:solidFill>
                  <a:srgbClr val="31B7BC"/>
                </a:solidFill>
                <a:latin typeface="Sofia Pro" pitchFamily="2" charset="0"/>
              </a:rPr>
              <a:t>1.907</a:t>
            </a:r>
          </a:p>
          <a:p>
            <a:pPr algn="just">
              <a:lnSpc>
                <a:spcPct val="110000"/>
              </a:lnSpc>
            </a:pPr>
            <a:endParaRPr lang="nl-BE" sz="1600" dirty="0">
              <a:solidFill>
                <a:srgbClr val="354D9B"/>
              </a:solidFill>
              <a:latin typeface="Sofia Pro" pitchFamily="2" charset="0"/>
            </a:endParaRPr>
          </a:p>
        </p:txBody>
      </p:sp>
      <p:sp>
        <p:nvSpPr>
          <p:cNvPr id="9" name="Tekstvak 7">
            <a:extLst>
              <a:ext uri="{FF2B5EF4-FFF2-40B4-BE49-F238E27FC236}">
                <a16:creationId xmlns:a16="http://schemas.microsoft.com/office/drawing/2014/main" id="{6FDC16E8-7F54-4AD1-A168-1BD1A3DC80CE}"/>
              </a:ext>
            </a:extLst>
          </p:cNvPr>
          <p:cNvSpPr txBox="1"/>
          <p:nvPr/>
        </p:nvSpPr>
        <p:spPr>
          <a:xfrm>
            <a:off x="9178794" y="3607893"/>
            <a:ext cx="2517906" cy="1263679"/>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Aantal marien personeelsleden in 2023 (t.o.v. 1.075 in 2013)</a:t>
            </a:r>
          </a:p>
          <a:p>
            <a:pPr algn="just">
              <a:lnSpc>
                <a:spcPct val="110000"/>
              </a:lnSpc>
            </a:pPr>
            <a:endParaRPr lang="nl-BE" sz="1600" dirty="0">
              <a:solidFill>
                <a:srgbClr val="354D9B"/>
              </a:solidFill>
              <a:latin typeface="Sofia Pro" pitchFamily="2" charset="0"/>
            </a:endParaRPr>
          </a:p>
        </p:txBody>
      </p:sp>
    </p:spTree>
    <p:extLst>
      <p:ext uri="{BB962C8B-B14F-4D97-AF65-F5344CB8AC3E}">
        <p14:creationId xmlns:p14="http://schemas.microsoft.com/office/powerpoint/2010/main" val="2707260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2781B3F-0C38-9695-49F8-4F8C31654059}"/>
              </a:ext>
            </a:extLst>
          </p:cNvPr>
          <p:cNvSpPr/>
          <p:nvPr/>
        </p:nvSpPr>
        <p:spPr>
          <a:xfrm>
            <a:off x="0" y="0"/>
            <a:ext cx="12192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hape 6">
            <a:extLst>
              <a:ext uri="{FF2B5EF4-FFF2-40B4-BE49-F238E27FC236}">
                <a16:creationId xmlns:a16="http://schemas.microsoft.com/office/drawing/2014/main" id="{5E8E532E-6740-D021-F3C9-50D2206AE1DD}"/>
              </a:ext>
            </a:extLst>
          </p:cNvPr>
          <p:cNvSpPr/>
          <p:nvPr/>
        </p:nvSpPr>
        <p:spPr>
          <a:xfrm flipH="1">
            <a:off x="495300" y="482600"/>
            <a:ext cx="11696700" cy="6375400"/>
          </a:xfrm>
          <a:custGeom>
            <a:avLst/>
            <a:gdLst/>
            <a:ahLst/>
            <a:cxnLst/>
            <a:rect l="0" t="0" r="0" b="0"/>
            <a:pathLst>
              <a:path w="8837994" h="3832208">
                <a:moveTo>
                  <a:pt x="0" y="0"/>
                </a:moveTo>
                <a:lnTo>
                  <a:pt x="7757999" y="0"/>
                </a:lnTo>
                <a:cubicBezTo>
                  <a:pt x="8354467" y="0"/>
                  <a:pt x="8837994" y="483527"/>
                  <a:pt x="8837994" y="1080021"/>
                </a:cubicBezTo>
                <a:lnTo>
                  <a:pt x="8837994" y="3832208"/>
                </a:lnTo>
                <a:lnTo>
                  <a:pt x="0" y="3832208"/>
                </a:lnTo>
                <a:lnTo>
                  <a:pt x="0" y="0"/>
                </a:lnTo>
                <a:close/>
              </a:path>
            </a:pathLst>
          </a:custGeom>
          <a:solidFill>
            <a:schemeClr val="bg1"/>
          </a:solidFill>
          <a:ln w="0" cap="flat">
            <a:miter lim="127000"/>
          </a:ln>
        </p:spPr>
        <p:style>
          <a:lnRef idx="0">
            <a:srgbClr val="000000">
              <a:alpha val="0"/>
            </a:srgbClr>
          </a:lnRef>
          <a:fillRef idx="1">
            <a:srgbClr val="81C4BB"/>
          </a:fillRef>
          <a:effectRef idx="0">
            <a:scrgbClr r="0" g="0" b="0"/>
          </a:effectRef>
          <a:fontRef idx="none"/>
        </p:style>
        <p:txBody>
          <a:bodyPr/>
          <a:lstStyle/>
          <a:p>
            <a:endParaRPr lang="nl-NL"/>
          </a:p>
        </p:txBody>
      </p:sp>
      <p:pic>
        <p:nvPicPr>
          <p:cNvPr id="7" name="Graphic 6">
            <a:extLst>
              <a:ext uri="{FF2B5EF4-FFF2-40B4-BE49-F238E27FC236}">
                <a16:creationId xmlns:a16="http://schemas.microsoft.com/office/drawing/2014/main" id="{E9844AF2-6D84-2AAC-84A4-EE6733B8A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460" y="6200775"/>
            <a:ext cx="549639" cy="349250"/>
          </a:xfrm>
          <a:prstGeom prst="rect">
            <a:avLst/>
          </a:prstGeom>
        </p:spPr>
      </p:pic>
      <p:sp>
        <p:nvSpPr>
          <p:cNvPr id="5" name="Title 14">
            <a:extLst>
              <a:ext uri="{FF2B5EF4-FFF2-40B4-BE49-F238E27FC236}">
                <a16:creationId xmlns:a16="http://schemas.microsoft.com/office/drawing/2014/main" id="{49596A8B-0363-42D6-AA9A-787208B01796}"/>
              </a:ext>
            </a:extLst>
          </p:cNvPr>
          <p:cNvSpPr>
            <a:spLocks noGrp="1"/>
          </p:cNvSpPr>
          <p:nvPr>
            <p:ph type="title"/>
          </p:nvPr>
        </p:nvSpPr>
        <p:spPr>
          <a:xfrm>
            <a:off x="1070023" y="735013"/>
            <a:ext cx="10473047" cy="625642"/>
          </a:xfrm>
        </p:spPr>
        <p:txBody>
          <a:bodyPr>
            <a:noAutofit/>
          </a:bodyPr>
          <a:lstStyle/>
          <a:p>
            <a:r>
              <a:rPr lang="nl-NL" sz="2800" b="1" dirty="0">
                <a:solidFill>
                  <a:srgbClr val="006583"/>
                </a:solidFill>
                <a:latin typeface="Calibri"/>
                <a:cs typeface="Calibri"/>
              </a:rPr>
              <a:t>Benchmarking &amp; </a:t>
            </a:r>
            <a:r>
              <a:rPr lang="nl-NL" sz="2800" b="1" i="1" dirty="0">
                <a:solidFill>
                  <a:srgbClr val="006583"/>
                </a:solidFill>
                <a:latin typeface="Calibri"/>
                <a:cs typeface="Calibri"/>
              </a:rPr>
              <a:t>gender balance</a:t>
            </a:r>
          </a:p>
        </p:txBody>
      </p:sp>
      <p:sp>
        <p:nvSpPr>
          <p:cNvPr id="6" name="Tekstvak 7">
            <a:extLst>
              <a:ext uri="{FF2B5EF4-FFF2-40B4-BE49-F238E27FC236}">
                <a16:creationId xmlns:a16="http://schemas.microsoft.com/office/drawing/2014/main" id="{202931F7-F0BB-42A1-92A1-370E5A95A26C}"/>
              </a:ext>
            </a:extLst>
          </p:cNvPr>
          <p:cNvSpPr txBox="1"/>
          <p:nvPr/>
        </p:nvSpPr>
        <p:spPr>
          <a:xfrm>
            <a:off x="996949" y="6465664"/>
            <a:ext cx="6168193" cy="349583"/>
          </a:xfrm>
          <a:prstGeom prst="rect">
            <a:avLst/>
          </a:prstGeom>
          <a:noFill/>
        </p:spPr>
        <p:txBody>
          <a:bodyPr wrap="square" rtlCol="0">
            <a:spAutoFit/>
          </a:bodyPr>
          <a:lstStyle/>
          <a:p>
            <a:pPr algn="just">
              <a:lnSpc>
                <a:spcPct val="110000"/>
              </a:lnSpc>
            </a:pPr>
            <a:r>
              <a:rPr lang="nl-BE" sz="1600" i="1" dirty="0">
                <a:solidFill>
                  <a:schemeClr val="tx1">
                    <a:lumMod val="50000"/>
                    <a:lumOff val="50000"/>
                  </a:schemeClr>
                </a:solidFill>
                <a:latin typeface="Sofia Pro" pitchFamily="2" charset="0"/>
              </a:rPr>
              <a:t>Benchmarking: GOSR 2020 &amp; Vlaams Indicatorenboek ECOOM (2021) </a:t>
            </a:r>
          </a:p>
        </p:txBody>
      </p:sp>
      <p:pic>
        <p:nvPicPr>
          <p:cNvPr id="8" name="Picture 7">
            <a:extLst>
              <a:ext uri="{FF2B5EF4-FFF2-40B4-BE49-F238E27FC236}">
                <a16:creationId xmlns:a16="http://schemas.microsoft.com/office/drawing/2014/main" id="{5DC9C2C0-83CF-43F2-BA35-EFEC8504EE2A}"/>
              </a:ext>
            </a:extLst>
          </p:cNvPr>
          <p:cNvPicPr>
            <a:picLocks noChangeAspect="1"/>
          </p:cNvPicPr>
          <p:nvPr/>
        </p:nvPicPr>
        <p:blipFill rotWithShape="1">
          <a:blip r:embed="rId5"/>
          <a:srcRect l="57528" t="16264" r="10107" b="6206"/>
          <a:stretch/>
        </p:blipFill>
        <p:spPr>
          <a:xfrm>
            <a:off x="7011891" y="1344085"/>
            <a:ext cx="3817132" cy="5035496"/>
          </a:xfrm>
          <a:prstGeom prst="rect">
            <a:avLst/>
          </a:prstGeom>
        </p:spPr>
      </p:pic>
      <p:pic>
        <p:nvPicPr>
          <p:cNvPr id="9" name="Picture 8">
            <a:extLst>
              <a:ext uri="{FF2B5EF4-FFF2-40B4-BE49-F238E27FC236}">
                <a16:creationId xmlns:a16="http://schemas.microsoft.com/office/drawing/2014/main" id="{4A03707C-1FC7-4EAF-8021-AE3359B114DF}"/>
              </a:ext>
            </a:extLst>
          </p:cNvPr>
          <p:cNvPicPr>
            <a:picLocks noChangeAspect="1"/>
          </p:cNvPicPr>
          <p:nvPr/>
        </p:nvPicPr>
        <p:blipFill rotWithShape="1">
          <a:blip r:embed="rId6"/>
          <a:srcRect l="66676" t="85275" r="10183" b="8425"/>
          <a:stretch/>
        </p:blipFill>
        <p:spPr>
          <a:xfrm>
            <a:off x="8136419" y="6380315"/>
            <a:ext cx="2821367" cy="432080"/>
          </a:xfrm>
          <a:prstGeom prst="rect">
            <a:avLst/>
          </a:prstGeom>
        </p:spPr>
      </p:pic>
      <p:sp>
        <p:nvSpPr>
          <p:cNvPr id="10" name="Tekstvak 7">
            <a:extLst>
              <a:ext uri="{FF2B5EF4-FFF2-40B4-BE49-F238E27FC236}">
                <a16:creationId xmlns:a16="http://schemas.microsoft.com/office/drawing/2014/main" id="{6A8DD4DA-3521-483D-A2F9-198FD500BD06}"/>
              </a:ext>
            </a:extLst>
          </p:cNvPr>
          <p:cNvSpPr txBox="1"/>
          <p:nvPr/>
        </p:nvSpPr>
        <p:spPr>
          <a:xfrm>
            <a:off x="4049568" y="1674684"/>
            <a:ext cx="2596629" cy="1263679"/>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Aandeel Vlaamse </a:t>
            </a:r>
            <a:r>
              <a:rPr lang="nl-NL" dirty="0" err="1">
                <a:solidFill>
                  <a:srgbClr val="006583"/>
                </a:solidFill>
                <a:latin typeface="Sofia Pro" pitchFamily="2" charset="0"/>
              </a:rPr>
              <a:t>MOGs</a:t>
            </a:r>
            <a:r>
              <a:rPr lang="nl-NL" dirty="0">
                <a:solidFill>
                  <a:srgbClr val="006583"/>
                </a:solidFill>
                <a:latin typeface="Sofia Pro" pitchFamily="2" charset="0"/>
              </a:rPr>
              <a:t> in het O&amp;O personeel in Vlaanderen </a:t>
            </a:r>
          </a:p>
          <a:p>
            <a:pPr algn="just">
              <a:lnSpc>
                <a:spcPct val="110000"/>
              </a:lnSpc>
            </a:pPr>
            <a:endParaRPr lang="nl-BE" sz="1600" dirty="0">
              <a:solidFill>
                <a:srgbClr val="006583"/>
              </a:solidFill>
              <a:latin typeface="Sofia Pro" pitchFamily="2" charset="0"/>
            </a:endParaRPr>
          </a:p>
        </p:txBody>
      </p:sp>
      <p:sp>
        <p:nvSpPr>
          <p:cNvPr id="11" name="Tekstvak 7">
            <a:extLst>
              <a:ext uri="{FF2B5EF4-FFF2-40B4-BE49-F238E27FC236}">
                <a16:creationId xmlns:a16="http://schemas.microsoft.com/office/drawing/2014/main" id="{EB9E4AE9-7C93-4E7A-8ACD-40367E3A90AA}"/>
              </a:ext>
            </a:extLst>
          </p:cNvPr>
          <p:cNvSpPr txBox="1"/>
          <p:nvPr/>
        </p:nvSpPr>
        <p:spPr>
          <a:xfrm>
            <a:off x="1748165" y="1468963"/>
            <a:ext cx="2596629" cy="1534523"/>
          </a:xfrm>
          <a:prstGeom prst="rect">
            <a:avLst/>
          </a:prstGeom>
          <a:noFill/>
        </p:spPr>
        <p:txBody>
          <a:bodyPr wrap="square" rtlCol="0">
            <a:spAutoFit/>
          </a:bodyPr>
          <a:lstStyle/>
          <a:p>
            <a:pPr algn="just">
              <a:lnSpc>
                <a:spcPct val="110000"/>
              </a:lnSpc>
            </a:pPr>
            <a:r>
              <a:rPr lang="nl-NL" sz="7000" b="1" dirty="0">
                <a:solidFill>
                  <a:srgbClr val="31B7BC"/>
                </a:solidFill>
                <a:latin typeface="Sofia Pro" pitchFamily="2" charset="0"/>
              </a:rPr>
              <a:t>&gt; 6%</a:t>
            </a:r>
          </a:p>
          <a:p>
            <a:pPr algn="just">
              <a:lnSpc>
                <a:spcPct val="110000"/>
              </a:lnSpc>
            </a:pPr>
            <a:endParaRPr lang="nl-BE" sz="1600" dirty="0">
              <a:solidFill>
                <a:srgbClr val="354D9B"/>
              </a:solidFill>
              <a:latin typeface="Sofia Pro" pitchFamily="2" charset="0"/>
            </a:endParaRPr>
          </a:p>
        </p:txBody>
      </p:sp>
      <p:sp>
        <p:nvSpPr>
          <p:cNvPr id="12" name="Tekstvak 7">
            <a:extLst>
              <a:ext uri="{FF2B5EF4-FFF2-40B4-BE49-F238E27FC236}">
                <a16:creationId xmlns:a16="http://schemas.microsoft.com/office/drawing/2014/main" id="{7A6B5EAE-49F1-41DF-852A-85399C95BB97}"/>
              </a:ext>
            </a:extLst>
          </p:cNvPr>
          <p:cNvSpPr txBox="1"/>
          <p:nvPr/>
        </p:nvSpPr>
        <p:spPr>
          <a:xfrm>
            <a:off x="4170812" y="3119538"/>
            <a:ext cx="3503420" cy="1534523"/>
          </a:xfrm>
          <a:prstGeom prst="rect">
            <a:avLst/>
          </a:prstGeom>
          <a:noFill/>
        </p:spPr>
        <p:txBody>
          <a:bodyPr wrap="square" rtlCol="0">
            <a:spAutoFit/>
          </a:bodyPr>
          <a:lstStyle/>
          <a:p>
            <a:pPr algn="just">
              <a:lnSpc>
                <a:spcPct val="110000"/>
              </a:lnSpc>
            </a:pPr>
            <a:r>
              <a:rPr lang="nl-NL" sz="7000" b="1" dirty="0">
                <a:solidFill>
                  <a:srgbClr val="31B7BC"/>
                </a:solidFill>
                <a:latin typeface="Sofia Pro" pitchFamily="2" charset="0"/>
              </a:rPr>
              <a:t>39,6%</a:t>
            </a:r>
          </a:p>
          <a:p>
            <a:pPr algn="just">
              <a:lnSpc>
                <a:spcPct val="110000"/>
              </a:lnSpc>
            </a:pPr>
            <a:endParaRPr lang="nl-BE" sz="1600" dirty="0">
              <a:solidFill>
                <a:srgbClr val="354D9B"/>
              </a:solidFill>
              <a:latin typeface="Sofia Pro" pitchFamily="2" charset="0"/>
            </a:endParaRPr>
          </a:p>
        </p:txBody>
      </p:sp>
      <p:sp>
        <p:nvSpPr>
          <p:cNvPr id="13" name="Tekstvak 7">
            <a:extLst>
              <a:ext uri="{FF2B5EF4-FFF2-40B4-BE49-F238E27FC236}">
                <a16:creationId xmlns:a16="http://schemas.microsoft.com/office/drawing/2014/main" id="{FD8601DE-EC60-458E-87DF-CD5A46DB39E5}"/>
              </a:ext>
            </a:extLst>
          </p:cNvPr>
          <p:cNvSpPr txBox="1"/>
          <p:nvPr/>
        </p:nvSpPr>
        <p:spPr>
          <a:xfrm>
            <a:off x="1322820" y="3429000"/>
            <a:ext cx="2596629" cy="958980"/>
          </a:xfrm>
          <a:prstGeom prst="rect">
            <a:avLst/>
          </a:prstGeom>
          <a:noFill/>
        </p:spPr>
        <p:txBody>
          <a:bodyPr wrap="square" rtlCol="0">
            <a:spAutoFit/>
          </a:bodyPr>
          <a:lstStyle/>
          <a:p>
            <a:pPr algn="r">
              <a:lnSpc>
                <a:spcPct val="110000"/>
              </a:lnSpc>
            </a:pPr>
            <a:r>
              <a:rPr lang="nl-NL" dirty="0">
                <a:solidFill>
                  <a:srgbClr val="006583"/>
                </a:solidFill>
                <a:latin typeface="Sofia Pro" pitchFamily="2" charset="0"/>
              </a:rPr>
              <a:t>Aandeel vrouwelijke mariene personeelsleden</a:t>
            </a:r>
          </a:p>
          <a:p>
            <a:pPr algn="just">
              <a:lnSpc>
                <a:spcPct val="110000"/>
              </a:lnSpc>
            </a:pPr>
            <a:endParaRPr lang="nl-BE" sz="1600" dirty="0">
              <a:solidFill>
                <a:srgbClr val="006583"/>
              </a:solidFill>
              <a:latin typeface="Sofia Pro" pitchFamily="2" charset="0"/>
            </a:endParaRPr>
          </a:p>
        </p:txBody>
      </p:sp>
      <p:sp>
        <p:nvSpPr>
          <p:cNvPr id="14" name="Tekstvak 7">
            <a:extLst>
              <a:ext uri="{FF2B5EF4-FFF2-40B4-BE49-F238E27FC236}">
                <a16:creationId xmlns:a16="http://schemas.microsoft.com/office/drawing/2014/main" id="{5E5AB135-5029-4808-87F1-3ADE85A34597}"/>
              </a:ext>
            </a:extLst>
          </p:cNvPr>
          <p:cNvSpPr txBox="1"/>
          <p:nvPr/>
        </p:nvSpPr>
        <p:spPr>
          <a:xfrm>
            <a:off x="1549498" y="4713210"/>
            <a:ext cx="3503420" cy="1534523"/>
          </a:xfrm>
          <a:prstGeom prst="rect">
            <a:avLst/>
          </a:prstGeom>
          <a:noFill/>
        </p:spPr>
        <p:txBody>
          <a:bodyPr wrap="square" rtlCol="0">
            <a:spAutoFit/>
          </a:bodyPr>
          <a:lstStyle/>
          <a:p>
            <a:pPr algn="just">
              <a:lnSpc>
                <a:spcPct val="110000"/>
              </a:lnSpc>
            </a:pPr>
            <a:r>
              <a:rPr lang="nl-NL" sz="7000" b="1" dirty="0">
                <a:solidFill>
                  <a:srgbClr val="31B7BC"/>
                </a:solidFill>
                <a:latin typeface="Sofia Pro" pitchFamily="2" charset="0"/>
              </a:rPr>
              <a:t>21,6%</a:t>
            </a:r>
          </a:p>
          <a:p>
            <a:pPr algn="just">
              <a:lnSpc>
                <a:spcPct val="110000"/>
              </a:lnSpc>
            </a:pPr>
            <a:endParaRPr lang="nl-BE" sz="1600" dirty="0">
              <a:solidFill>
                <a:srgbClr val="354D9B"/>
              </a:solidFill>
              <a:latin typeface="Sofia Pro" pitchFamily="2" charset="0"/>
            </a:endParaRPr>
          </a:p>
        </p:txBody>
      </p:sp>
      <p:sp>
        <p:nvSpPr>
          <p:cNvPr id="15" name="Tekstvak 7">
            <a:extLst>
              <a:ext uri="{FF2B5EF4-FFF2-40B4-BE49-F238E27FC236}">
                <a16:creationId xmlns:a16="http://schemas.microsoft.com/office/drawing/2014/main" id="{D6125AB3-BE0A-41CD-99A0-74FCB5B8B288}"/>
              </a:ext>
            </a:extLst>
          </p:cNvPr>
          <p:cNvSpPr txBox="1"/>
          <p:nvPr/>
        </p:nvSpPr>
        <p:spPr>
          <a:xfrm>
            <a:off x="4261862" y="4853947"/>
            <a:ext cx="2596629" cy="1263679"/>
          </a:xfrm>
          <a:prstGeom prst="rect">
            <a:avLst/>
          </a:prstGeom>
          <a:noFill/>
        </p:spPr>
        <p:txBody>
          <a:bodyPr wrap="square" rtlCol="0">
            <a:spAutoFit/>
          </a:bodyPr>
          <a:lstStyle/>
          <a:p>
            <a:pPr>
              <a:lnSpc>
                <a:spcPct val="110000"/>
              </a:lnSpc>
            </a:pPr>
            <a:r>
              <a:rPr lang="nl-NL" dirty="0">
                <a:solidFill>
                  <a:srgbClr val="006583"/>
                </a:solidFill>
                <a:latin typeface="Sofia Pro" pitchFamily="2" charset="0"/>
              </a:rPr>
              <a:t>Aandeel vrouwen in categorie professoren en </a:t>
            </a:r>
            <a:r>
              <a:rPr lang="nl-NL" dirty="0" err="1">
                <a:solidFill>
                  <a:srgbClr val="006583"/>
                </a:solidFill>
                <a:latin typeface="Sofia Pro" pitchFamily="2" charset="0"/>
              </a:rPr>
              <a:t>onderzoekshoofden</a:t>
            </a:r>
            <a:endParaRPr lang="nl-NL" dirty="0">
              <a:solidFill>
                <a:srgbClr val="006583"/>
              </a:solidFill>
              <a:latin typeface="Sofia Pro" pitchFamily="2" charset="0"/>
            </a:endParaRPr>
          </a:p>
          <a:p>
            <a:pPr algn="just">
              <a:lnSpc>
                <a:spcPct val="110000"/>
              </a:lnSpc>
            </a:pPr>
            <a:endParaRPr lang="nl-BE" sz="1600" dirty="0">
              <a:solidFill>
                <a:srgbClr val="006583"/>
              </a:solidFill>
              <a:latin typeface="Sofia Pro" pitchFamily="2" charset="0"/>
            </a:endParaRPr>
          </a:p>
        </p:txBody>
      </p:sp>
      <p:sp>
        <p:nvSpPr>
          <p:cNvPr id="16" name="Rectangle 15">
            <a:extLst>
              <a:ext uri="{FF2B5EF4-FFF2-40B4-BE49-F238E27FC236}">
                <a16:creationId xmlns:a16="http://schemas.microsoft.com/office/drawing/2014/main" id="{65469A85-F6E0-4532-A88C-23174BCCBBF7}"/>
              </a:ext>
            </a:extLst>
          </p:cNvPr>
          <p:cNvSpPr/>
          <p:nvPr/>
        </p:nvSpPr>
        <p:spPr>
          <a:xfrm>
            <a:off x="7779082" y="2054847"/>
            <a:ext cx="1178350" cy="154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214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2446</TotalTime>
  <Words>1950</Words>
  <Application>Microsoft Office PowerPoint</Application>
  <PresentationFormat>Widescreen</PresentationFormat>
  <Paragraphs>291</Paragraphs>
  <Slides>37</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Sofia Pro</vt:lpstr>
      <vt:lpstr>Office Theme</vt:lpstr>
      <vt:lpstr>PowerPoint Presentation</vt:lpstr>
      <vt:lpstr>Situering Indicatorrapport Marien Onderzoek &amp; Innovatie en Expertisegids</vt:lpstr>
      <vt:lpstr>Situering Indicatorrapport Marien Onderzoek &amp; Innovatie en Expertisegids</vt:lpstr>
      <vt:lpstr>Resultaten Indicatorrapport Marien Onderzoek &amp; Innovatie</vt:lpstr>
      <vt:lpstr>   1. Een groeiend marien onderzoekslandschap</vt:lpstr>
      <vt:lpstr>Aantal mariene onderzoeksgroepen</vt:lpstr>
      <vt:lpstr>Een veelheid aan onderzoeksdisciplines</vt:lpstr>
      <vt:lpstr>Evolutie marien personeel aan MOGs</vt:lpstr>
      <vt:lpstr>Benchmarking &amp; gender balance</vt:lpstr>
      <vt:lpstr>   2. Een groeiend volume van excellente mariene peer-reviewed en VABB-publicaties</vt:lpstr>
      <vt:lpstr>Evolutie mariene peer-reviewed en VABB-publicaties</vt:lpstr>
      <vt:lpstr>Impactanalyse van de MOG-publicaties</vt:lpstr>
      <vt:lpstr>Impactanalyse naar (sub)vakgebied</vt:lpstr>
      <vt:lpstr>Open Access publicaties</vt:lpstr>
      <vt:lpstr>   3. Het marien onderzoeks-landschap heeft bij uitstek een internationale focus</vt:lpstr>
      <vt:lpstr>Internationale co-publicaties</vt:lpstr>
      <vt:lpstr>Internationale samenwerking</vt:lpstr>
      <vt:lpstr>Studiegebieden</vt:lpstr>
      <vt:lpstr>Grootschalige mariene onderzoeksinfrastructuur</vt:lpstr>
      <vt:lpstr>   4. Een toegenomen financiering voor marien onderzoek &amp; innovatie</vt:lpstr>
      <vt:lpstr>Toelichting</vt:lpstr>
      <vt:lpstr>EU Kaderprogramma’s</vt:lpstr>
      <vt:lpstr>Federaal: BELSPO</vt:lpstr>
      <vt:lpstr>Federaal: ETF</vt:lpstr>
      <vt:lpstr>Vlaams: VLAIO (IWT)</vt:lpstr>
      <vt:lpstr>Vlaams: FWO</vt:lpstr>
      <vt:lpstr>‘Take home message’ financiering</vt:lpstr>
      <vt:lpstr>   5. Spillovers van mariene O&amp;I en opleidingen naar de Blauwe Economie</vt:lpstr>
      <vt:lpstr>Spillovers naar Blauwe Economie</vt:lpstr>
      <vt:lpstr>PowerPoint Presentation</vt:lpstr>
      <vt:lpstr>Aantal langlopende opleidingen</vt:lpstr>
      <vt:lpstr>Inschrijvingen langlopende opleidingen</vt:lpstr>
      <vt:lpstr>Inschrijvingen langlopende opleidingen naar thema</vt:lpstr>
      <vt:lpstr>Aantal en inschrijvingen kortlopende opleidingen</vt:lpstr>
      <vt:lpstr>   6. Expertisegids Marien Onderzoek 2023</vt:lpstr>
      <vt:lpstr>Expertisegids Marien Onderzoek 2023</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Dauwe</dc:creator>
  <cp:lastModifiedBy>Hans Pirlet</cp:lastModifiedBy>
  <cp:revision>97</cp:revision>
  <dcterms:created xsi:type="dcterms:W3CDTF">2023-10-24T07:24:13Z</dcterms:created>
  <dcterms:modified xsi:type="dcterms:W3CDTF">2023-11-30T08:13:53Z</dcterms:modified>
</cp:coreProperties>
</file>